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8"/>
  </p:notesMasterIdLst>
  <p:sldIdLst>
    <p:sldId id="256" r:id="rId2"/>
    <p:sldId id="472" r:id="rId3"/>
    <p:sldId id="393" r:id="rId4"/>
    <p:sldId id="471" r:id="rId5"/>
    <p:sldId id="423" r:id="rId6"/>
    <p:sldId id="426" r:id="rId7"/>
    <p:sldId id="427" r:id="rId8"/>
    <p:sldId id="449" r:id="rId9"/>
    <p:sldId id="394" r:id="rId10"/>
    <p:sldId id="452" r:id="rId11"/>
    <p:sldId id="454" r:id="rId12"/>
    <p:sldId id="455" r:id="rId13"/>
    <p:sldId id="395" r:id="rId14"/>
    <p:sldId id="460" r:id="rId15"/>
    <p:sldId id="400" r:id="rId16"/>
    <p:sldId id="457" r:id="rId17"/>
    <p:sldId id="465" r:id="rId18"/>
    <p:sldId id="410" r:id="rId19"/>
    <p:sldId id="413" r:id="rId20"/>
    <p:sldId id="424" r:id="rId21"/>
    <p:sldId id="461" r:id="rId22"/>
    <p:sldId id="437" r:id="rId23"/>
    <p:sldId id="447" r:id="rId24"/>
    <p:sldId id="462" r:id="rId25"/>
    <p:sldId id="467" r:id="rId26"/>
    <p:sldId id="4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DDDDD"/>
    <a:srgbClr val="418AB3"/>
    <a:srgbClr val="F2F2F2"/>
    <a:srgbClr val="7030A0"/>
    <a:srgbClr val="AEAEAE"/>
    <a:srgbClr val="FFF3CD"/>
    <a:srgbClr val="D93B01"/>
    <a:srgbClr val="3D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9"/>
    <p:restoredTop sz="95756"/>
  </p:normalViewPr>
  <p:slideViewPr>
    <p:cSldViewPr snapToGrid="0">
      <p:cViewPr varScale="1">
        <p:scale>
          <a:sx n="95" d="100"/>
          <a:sy n="95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09C1-D425-354D-899A-6D6DBB8C797B}" type="datetimeFigureOut">
              <a:rPr lang="en-US" smtClean="0"/>
              <a:t>8/3/25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3545-9065-234F-A2E5-DA67604D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1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3545-9065-234F-A2E5-DA67604D1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3545-9065-234F-A2E5-DA67604D1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D0D0-DDFC-3D02-1DC9-F3A66A80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04AF9-499D-F7FF-C42D-F727F7D6D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8D53A-67B5-A288-B6A2-71F3F7DA8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9714-9E68-CC2C-5283-EC3B899F9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3545-9065-234F-A2E5-DA67604D1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4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9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C1B7F3-7A03-FF4C-8A60-BAEC209B723B}" type="datetimeFigureOut">
              <a:rPr lang="en-US" smtClean="0"/>
              <a:t>8/3/25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17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8.emf"/><Relationship Id="rId7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8.emf"/><Relationship Id="rId7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4.emf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7.emf"/><Relationship Id="rId7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3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7.emf"/><Relationship Id="rId7" Type="http://schemas.openxmlformats.org/officeDocument/2006/relationships/image" Target="../media/image3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39.emf"/><Relationship Id="rId5" Type="http://schemas.openxmlformats.org/officeDocument/2006/relationships/image" Target="../media/image42.emf"/><Relationship Id="rId10" Type="http://schemas.openxmlformats.org/officeDocument/2006/relationships/image" Target="../media/image26.emf"/><Relationship Id="rId4" Type="http://schemas.openxmlformats.org/officeDocument/2006/relationships/image" Target="../media/image8.emf"/><Relationship Id="rId9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49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8.emf"/><Relationship Id="rId7" Type="http://schemas.openxmlformats.org/officeDocument/2006/relationships/image" Target="../media/image5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32.emf"/><Relationship Id="rId5" Type="http://schemas.openxmlformats.org/officeDocument/2006/relationships/image" Target="../media/image60.emf"/><Relationship Id="rId10" Type="http://schemas.openxmlformats.org/officeDocument/2006/relationships/image" Target="../media/image63.emf"/><Relationship Id="rId4" Type="http://schemas.openxmlformats.org/officeDocument/2006/relationships/image" Target="../media/image59.emf"/><Relationship Id="rId9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5.emf"/><Relationship Id="rId7" Type="http://schemas.openxmlformats.org/officeDocument/2006/relationships/image" Target="../media/image12.emf"/><Relationship Id="rId12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8.emf"/><Relationship Id="rId5" Type="http://schemas.openxmlformats.org/officeDocument/2006/relationships/image" Target="../media/image10.emf"/><Relationship Id="rId10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image" Target="../media/image6.emf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10" Type="http://schemas.openxmlformats.org/officeDocument/2006/relationships/image" Target="../media/image20.emf"/><Relationship Id="rId4" Type="http://schemas.openxmlformats.org/officeDocument/2006/relationships/image" Target="../media/image6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FE12-D1E2-C26D-7D64-B4C8EC79C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BitGC</a:t>
            </a:r>
            <a:r>
              <a:rPr lang="en-US" sz="4800" dirty="0"/>
              <a:t>: Garbling with 1 Bit per Gate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97F10-1487-DAAE-36AE-4B32922F1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Xiao Wang</a:t>
            </a:r>
          </a:p>
        </p:txBody>
      </p:sp>
    </p:spTree>
    <p:extLst>
      <p:ext uri="{BB962C8B-B14F-4D97-AF65-F5344CB8AC3E}">
        <p14:creationId xmlns:p14="http://schemas.microsoft.com/office/powerpoint/2010/main" val="426121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A3E7-47E4-557F-9927-6C7CCDA9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A7A26E6-B466-F649-CD9C-1B0B3E58D93D}"/>
              </a:ext>
            </a:extLst>
          </p:cNvPr>
          <p:cNvSpPr/>
          <p:nvPr/>
        </p:nvSpPr>
        <p:spPr>
          <a:xfrm>
            <a:off x="5120552" y="362878"/>
            <a:ext cx="2459008" cy="28230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DB1622-56FE-33B0-4AA9-88200A8A217A}"/>
              </a:ext>
            </a:extLst>
          </p:cNvPr>
          <p:cNvSpPr/>
          <p:nvPr/>
        </p:nvSpPr>
        <p:spPr>
          <a:xfrm>
            <a:off x="77210" y="2696580"/>
            <a:ext cx="6678732" cy="401443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80C43-1F2C-33AF-569B-2B12BC033A28}"/>
              </a:ext>
            </a:extLst>
          </p:cNvPr>
          <p:cNvSpPr/>
          <p:nvPr/>
        </p:nvSpPr>
        <p:spPr>
          <a:xfrm>
            <a:off x="8351786" y="1029498"/>
            <a:ext cx="3763004" cy="401443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9D54F82-8598-AF12-5F26-8F3872182A6A}"/>
              </a:ext>
            </a:extLst>
          </p:cNvPr>
          <p:cNvSpPr/>
          <p:nvPr/>
        </p:nvSpPr>
        <p:spPr>
          <a:xfrm>
            <a:off x="162781" y="5790025"/>
            <a:ext cx="3350269" cy="49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Encrypted </a:t>
            </a:r>
            <a:r>
              <a:rPr lang="en-US" sz="2000" dirty="0">
                <a:solidFill>
                  <a:schemeClr val="accent2"/>
                </a:solidFill>
              </a:rPr>
              <a:t>Truth Table Bits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70CA1-109B-9435-E175-2BBF4F29C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57"/>
          <a:stretch/>
        </p:blipFill>
        <p:spPr>
          <a:xfrm>
            <a:off x="7027455" y="2254472"/>
            <a:ext cx="5001764" cy="1349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23010-5129-558F-314F-1EE993E785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29"/>
          <a:stretch/>
        </p:blipFill>
        <p:spPr>
          <a:xfrm>
            <a:off x="1334351" y="4236733"/>
            <a:ext cx="4606778" cy="1443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48551-FD0D-0776-5386-543F6306C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3"/>
            <a:ext cx="7340467" cy="1323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64F5B-6D94-48B0-FF6B-6CDB799E0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81" y="2791044"/>
            <a:ext cx="6424269" cy="221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418A42-D7A3-1AB6-802C-28D1FD52A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090" y="1096373"/>
            <a:ext cx="3465127" cy="2839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83F294-DB13-BEFA-88C6-C846A34623E7}"/>
              </a:ext>
            </a:extLst>
          </p:cNvPr>
          <p:cNvSpPr txBox="1"/>
          <p:nvPr/>
        </p:nvSpPr>
        <p:spPr>
          <a:xfrm>
            <a:off x="0" y="2209281"/>
            <a:ext cx="327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RO is homomorphic:</a:t>
            </a:r>
          </a:p>
        </p:txBody>
      </p:sp>
      <p:sp>
        <p:nvSpPr>
          <p:cNvPr id="25" name="Bent-Up Arrow 24">
            <a:extLst>
              <a:ext uri="{FF2B5EF4-FFF2-40B4-BE49-F238E27FC236}">
                <a16:creationId xmlns:a16="http://schemas.microsoft.com/office/drawing/2014/main" id="{7F8BD473-84A8-8306-9820-1390FAEF5F41}"/>
              </a:ext>
            </a:extLst>
          </p:cNvPr>
          <p:cNvSpPr/>
          <p:nvPr/>
        </p:nvSpPr>
        <p:spPr>
          <a:xfrm rot="10800000">
            <a:off x="5164546" y="3429000"/>
            <a:ext cx="1684866" cy="72813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>
            <a:extLst>
              <a:ext uri="{FF2B5EF4-FFF2-40B4-BE49-F238E27FC236}">
                <a16:creationId xmlns:a16="http://schemas.microsoft.com/office/drawing/2014/main" id="{32DCD0BE-FAAA-EEEC-CC80-59D276B9D6B0}"/>
              </a:ext>
            </a:extLst>
          </p:cNvPr>
          <p:cNvSpPr/>
          <p:nvPr/>
        </p:nvSpPr>
        <p:spPr>
          <a:xfrm rot="10800000" flipH="1">
            <a:off x="7340467" y="930612"/>
            <a:ext cx="1092331" cy="987627"/>
          </a:xfrm>
          <a:prstGeom prst="bentUpArrow">
            <a:avLst>
              <a:gd name="adj1" fmla="val 1985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7B3FA2-9651-2129-6171-CCE0A4A099EA}"/>
              </a:ext>
            </a:extLst>
          </p:cNvPr>
          <p:cNvSpPr txBox="1"/>
          <p:nvPr/>
        </p:nvSpPr>
        <p:spPr>
          <a:xfrm>
            <a:off x="7164966" y="31724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825BEF-9368-4DBD-BA1E-31BB8FA78352}"/>
              </a:ext>
            </a:extLst>
          </p:cNvPr>
          <p:cNvSpPr/>
          <p:nvPr/>
        </p:nvSpPr>
        <p:spPr>
          <a:xfrm flipV="1">
            <a:off x="2942392" y="4936855"/>
            <a:ext cx="1188720" cy="182880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200590-CBC9-EE0D-86A6-0D79D2BDAED3}"/>
              </a:ext>
            </a:extLst>
          </p:cNvPr>
          <p:cNvSpPr/>
          <p:nvPr/>
        </p:nvSpPr>
        <p:spPr>
          <a:xfrm flipV="1">
            <a:off x="2942392" y="5185723"/>
            <a:ext cx="1188720" cy="182880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B096E-62AE-AAE6-4045-83C3A99CAF6E}"/>
              </a:ext>
            </a:extLst>
          </p:cNvPr>
          <p:cNvSpPr/>
          <p:nvPr/>
        </p:nvSpPr>
        <p:spPr>
          <a:xfrm flipV="1">
            <a:off x="3019883" y="5420971"/>
            <a:ext cx="2410246" cy="182880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1" animBg="1"/>
      <p:bldP spid="18" grpId="0" animBg="1"/>
      <p:bldP spid="13" grpId="0" animBg="1"/>
      <p:bldP spid="24" grpId="0"/>
      <p:bldP spid="25" grpId="0" animBg="1"/>
      <p:bldP spid="26" grpId="0" animBg="1"/>
      <p:bldP spid="27" grpId="0"/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D1E60-152D-5722-34CD-073CFB34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8685D6-B92B-93D0-9D5F-F2A441D18A75}"/>
              </a:ext>
            </a:extLst>
          </p:cNvPr>
          <p:cNvCxnSpPr>
            <a:cxnSpLocks/>
          </p:cNvCxnSpPr>
          <p:nvPr/>
        </p:nvCxnSpPr>
        <p:spPr>
          <a:xfrm>
            <a:off x="5455955" y="1981700"/>
            <a:ext cx="0" cy="4789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9D7BE82-D2D6-B5D9-5628-19EFF1FFB74E}"/>
              </a:ext>
            </a:extLst>
          </p:cNvPr>
          <p:cNvSpPr/>
          <p:nvPr/>
        </p:nvSpPr>
        <p:spPr>
          <a:xfrm>
            <a:off x="3667132" y="3237580"/>
            <a:ext cx="4400683" cy="754925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944619-C7D3-E3E5-1D2A-ACA6219B8301}"/>
              </a:ext>
            </a:extLst>
          </p:cNvPr>
          <p:cNvSpPr/>
          <p:nvPr/>
        </p:nvSpPr>
        <p:spPr>
          <a:xfrm>
            <a:off x="7724759" y="2083808"/>
            <a:ext cx="1376904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3BAC00-27F2-A2B3-CEC3-5F9383D9C280}"/>
              </a:ext>
            </a:extLst>
          </p:cNvPr>
          <p:cNvSpPr/>
          <p:nvPr/>
        </p:nvSpPr>
        <p:spPr>
          <a:xfrm>
            <a:off x="1396035" y="2072770"/>
            <a:ext cx="2149422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2CD8D0-13EA-0E8F-8D1D-4CED8274A819}"/>
              </a:ext>
            </a:extLst>
          </p:cNvPr>
          <p:cNvSpPr/>
          <p:nvPr/>
        </p:nvSpPr>
        <p:spPr>
          <a:xfrm>
            <a:off x="7606787" y="6305515"/>
            <a:ext cx="588946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B45CE0-8DBF-2171-22A4-CDAC122FE0D4}"/>
              </a:ext>
            </a:extLst>
          </p:cNvPr>
          <p:cNvSpPr/>
          <p:nvPr/>
        </p:nvSpPr>
        <p:spPr>
          <a:xfrm>
            <a:off x="1392854" y="6305515"/>
            <a:ext cx="1079413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5277-13AE-4D5A-58BD-C3CA40B4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170" y="36526"/>
            <a:ext cx="2365096" cy="843091"/>
          </a:xfrm>
        </p:spPr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615A29-12EE-1D5E-41B1-35D38796C35B}"/>
              </a:ext>
            </a:extLst>
          </p:cNvPr>
          <p:cNvSpPr/>
          <p:nvPr/>
        </p:nvSpPr>
        <p:spPr>
          <a:xfrm>
            <a:off x="250166" y="2077094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94AEE3-85AA-FB53-8A6D-00D1B75326DF}"/>
              </a:ext>
            </a:extLst>
          </p:cNvPr>
          <p:cNvSpPr/>
          <p:nvPr/>
        </p:nvSpPr>
        <p:spPr>
          <a:xfrm>
            <a:off x="6340729" y="2085909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786415-C375-EDAD-B0DF-71A148AC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73" y="2166761"/>
            <a:ext cx="2001017" cy="285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54DC8C-B82A-BB8A-C627-27A2E23F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36" y="2180664"/>
            <a:ext cx="1224632" cy="28443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D5203F-A467-71D4-D966-C1F6D5C0F7A3}"/>
              </a:ext>
            </a:extLst>
          </p:cNvPr>
          <p:cNvCxnSpPr>
            <a:cxnSpLocks/>
          </p:cNvCxnSpPr>
          <p:nvPr/>
        </p:nvCxnSpPr>
        <p:spPr>
          <a:xfrm>
            <a:off x="3240657" y="4200373"/>
            <a:ext cx="5242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0DC9917-36E8-3F4B-7618-D2212FAF01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2462" b="-33576"/>
          <a:stretch/>
        </p:blipFill>
        <p:spPr>
          <a:xfrm>
            <a:off x="1501290" y="6382130"/>
            <a:ext cx="945576" cy="372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B0CBBC-9FA0-6CC6-BE4B-5E696BBB83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2696" b="-26984"/>
          <a:stretch/>
        </p:blipFill>
        <p:spPr>
          <a:xfrm>
            <a:off x="7709780" y="6407185"/>
            <a:ext cx="485953" cy="364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A47F5-FCDE-700C-F71C-8514C163E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13" y="4658847"/>
            <a:ext cx="2930458" cy="428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95C78-A0B3-DDAF-553B-5AD3569801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731" t="47715" b="3645"/>
          <a:stretch/>
        </p:blipFill>
        <p:spPr>
          <a:xfrm>
            <a:off x="3621666" y="3290483"/>
            <a:ext cx="4574067" cy="702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D948AC-19EF-0EDB-CCA7-48935C9CDC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1" r="90124" b="-137286"/>
          <a:stretch>
            <a:fillRect/>
          </a:stretch>
        </p:blipFill>
        <p:spPr>
          <a:xfrm>
            <a:off x="8331240" y="4803217"/>
            <a:ext cx="874274" cy="73315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5A9987A-9E51-8F48-16F0-38782BE4528B}"/>
              </a:ext>
            </a:extLst>
          </p:cNvPr>
          <p:cNvSpPr/>
          <p:nvPr/>
        </p:nvSpPr>
        <p:spPr>
          <a:xfrm>
            <a:off x="2370667" y="969517"/>
            <a:ext cx="7222065" cy="7109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400" dirty="0"/>
              <a:t>If only there is a way to send ciphertext cheaply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                and a way to instantiate homomorphic RO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BDBE5-B4D7-A7C1-F769-53C4D29F1693}"/>
              </a:ext>
            </a:extLst>
          </p:cNvPr>
          <p:cNvSpPr txBox="1"/>
          <p:nvPr/>
        </p:nvSpPr>
        <p:spPr>
          <a:xfrm>
            <a:off x="6398054" y="4757812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Evaluate to obtain </a:t>
            </a:r>
          </a:p>
        </p:txBody>
      </p:sp>
    </p:spTree>
    <p:extLst>
      <p:ext uri="{BB962C8B-B14F-4D97-AF65-F5344CB8AC3E}">
        <p14:creationId xmlns:p14="http://schemas.microsoft.com/office/powerpoint/2010/main" val="39130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40" grpId="0" animBg="1"/>
      <p:bldP spid="39" grpId="0" animBg="1"/>
      <p:bldP spid="38" grpId="0" animBg="1"/>
      <p:bldP spid="3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4910-C1D1-3071-9E37-A3EF5505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2CAF-455A-0A1B-405F-9627ED8F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902"/>
          </a:xfrm>
        </p:spPr>
        <p:txBody>
          <a:bodyPr/>
          <a:lstStyle/>
          <a:p>
            <a:r>
              <a:rPr lang="en-US" dirty="0"/>
              <a:t>Transmitting Encrypted Bits is Cheap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1F06A5-E0F6-856D-2816-7AAA60DFA5E9}"/>
              </a:ext>
            </a:extLst>
          </p:cNvPr>
          <p:cNvSpPr/>
          <p:nvPr/>
        </p:nvSpPr>
        <p:spPr>
          <a:xfrm>
            <a:off x="5525713" y="1729507"/>
            <a:ext cx="1140573" cy="4014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[[seed]]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106C2D-59E7-BA7B-A98C-B3CD9FD7DD8A}"/>
              </a:ext>
            </a:extLst>
          </p:cNvPr>
          <p:cNvCxnSpPr/>
          <p:nvPr/>
        </p:nvCxnSpPr>
        <p:spPr>
          <a:xfrm>
            <a:off x="1130060" y="2260121"/>
            <a:ext cx="9247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0C1BF3-D2F6-7F20-9FA3-1B7395B422F8}"/>
              </a:ext>
            </a:extLst>
          </p:cNvPr>
          <p:cNvSpPr/>
          <p:nvPr/>
        </p:nvSpPr>
        <p:spPr>
          <a:xfrm>
            <a:off x="1972369" y="3071892"/>
            <a:ext cx="979545" cy="4014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[[seed]]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7399F-7374-F0B3-A914-45CD8DB57A39}"/>
              </a:ext>
            </a:extLst>
          </p:cNvPr>
          <p:cNvSpPr txBox="1"/>
          <p:nvPr/>
        </p:nvSpPr>
        <p:spPr>
          <a:xfrm>
            <a:off x="838200" y="3011003"/>
            <a:ext cx="25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=PRG(                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1DA788-D72C-6045-E8D7-1344D18989C0}"/>
              </a:ext>
            </a:extLst>
          </p:cNvPr>
          <p:cNvSpPr/>
          <p:nvPr/>
        </p:nvSpPr>
        <p:spPr>
          <a:xfrm>
            <a:off x="131824" y="2790736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[[r</a:t>
            </a:r>
            <a:r>
              <a:rPr lang="en-US" baseline="-25000" dirty="0"/>
              <a:t>1</a:t>
            </a:r>
            <a:r>
              <a:rPr lang="en-US" dirty="0"/>
              <a:t>]]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A6558B-A82A-E4EC-CFBC-5C977F006214}"/>
              </a:ext>
            </a:extLst>
          </p:cNvPr>
          <p:cNvSpPr/>
          <p:nvPr/>
        </p:nvSpPr>
        <p:spPr>
          <a:xfrm>
            <a:off x="131824" y="3424373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</a:t>
            </a:r>
            <a:r>
              <a:rPr lang="en-US" dirty="0" err="1"/>
              <a:t>r</a:t>
            </a:r>
            <a:r>
              <a:rPr lang="en-US" baseline="-25000" dirty="0" err="1"/>
              <a:t>n</a:t>
            </a:r>
            <a:r>
              <a:rPr lang="en-US" dirty="0"/>
              <a:t>]]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5040D-3556-CAD7-8BB9-D8C4539C1D01}"/>
              </a:ext>
            </a:extLst>
          </p:cNvPr>
          <p:cNvSpPr txBox="1"/>
          <p:nvPr/>
        </p:nvSpPr>
        <p:spPr>
          <a:xfrm>
            <a:off x="331579" y="301313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85542E-2FBC-B813-0277-8B12617554FC}"/>
              </a:ext>
            </a:extLst>
          </p:cNvPr>
          <p:cNvSpPr/>
          <p:nvPr/>
        </p:nvSpPr>
        <p:spPr>
          <a:xfrm>
            <a:off x="10940965" y="3071892"/>
            <a:ext cx="979545" cy="4014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[[seed]]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25A5C-7D21-6982-C9DD-64269F407701}"/>
              </a:ext>
            </a:extLst>
          </p:cNvPr>
          <p:cNvSpPr txBox="1"/>
          <p:nvPr/>
        </p:nvSpPr>
        <p:spPr>
          <a:xfrm>
            <a:off x="9806796" y="3011003"/>
            <a:ext cx="25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=PRG(                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92B9F58-AF1D-D57B-01CC-6B061FB6C166}"/>
              </a:ext>
            </a:extLst>
          </p:cNvPr>
          <p:cNvSpPr/>
          <p:nvPr/>
        </p:nvSpPr>
        <p:spPr>
          <a:xfrm>
            <a:off x="9100420" y="2790736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[[r</a:t>
            </a:r>
            <a:r>
              <a:rPr lang="en-US" baseline="-25000" dirty="0"/>
              <a:t>1</a:t>
            </a:r>
            <a:r>
              <a:rPr lang="en-US" dirty="0"/>
              <a:t>]]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D77E75-AA82-7CA4-6CE0-6B10CDE48001}"/>
              </a:ext>
            </a:extLst>
          </p:cNvPr>
          <p:cNvSpPr/>
          <p:nvPr/>
        </p:nvSpPr>
        <p:spPr>
          <a:xfrm>
            <a:off x="9100420" y="3424373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</a:t>
            </a:r>
            <a:r>
              <a:rPr lang="en-US" dirty="0" err="1"/>
              <a:t>r</a:t>
            </a:r>
            <a:r>
              <a:rPr lang="en-US" baseline="-25000" dirty="0" err="1"/>
              <a:t>n</a:t>
            </a:r>
            <a:r>
              <a:rPr lang="en-US" dirty="0"/>
              <a:t>]]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4DDB9-EBE0-5952-B89B-081B630E67B3}"/>
              </a:ext>
            </a:extLst>
          </p:cNvPr>
          <p:cNvSpPr txBox="1"/>
          <p:nvPr/>
        </p:nvSpPr>
        <p:spPr>
          <a:xfrm>
            <a:off x="9300175" y="301313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BE435F-D866-3C68-C274-B35957BFBFF7}"/>
              </a:ext>
            </a:extLst>
          </p:cNvPr>
          <p:cNvCxnSpPr/>
          <p:nvPr/>
        </p:nvCxnSpPr>
        <p:spPr>
          <a:xfrm>
            <a:off x="1130060" y="4387970"/>
            <a:ext cx="9247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0A35F15-B661-0691-6098-24726DEE3E60}"/>
              </a:ext>
            </a:extLst>
          </p:cNvPr>
          <p:cNvSpPr/>
          <p:nvPr/>
        </p:nvSpPr>
        <p:spPr>
          <a:xfrm>
            <a:off x="10234589" y="4801340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429647-9E4F-AF0A-839A-E3117B5D4270}"/>
              </a:ext>
            </a:extLst>
          </p:cNvPr>
          <p:cNvSpPr txBox="1"/>
          <p:nvPr/>
        </p:nvSpPr>
        <p:spPr>
          <a:xfrm>
            <a:off x="3042299" y="3974600"/>
            <a:ext cx="617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 = x </a:t>
            </a:r>
            <a:r>
              <a:rPr lang="en-US" dirty="0"/>
              <a:t>⊕</a:t>
            </a:r>
            <a:r>
              <a:rPr lang="en-US" sz="1800" dirty="0"/>
              <a:t> </a:t>
            </a:r>
            <a:r>
              <a:rPr lang="en-US" sz="1800" dirty="0" err="1"/>
              <a:t>r</a:t>
            </a:r>
            <a:r>
              <a:rPr lang="en-US" sz="1800" baseline="-25000" dirty="0" err="1"/>
              <a:t>i</a:t>
            </a:r>
            <a:endParaRPr lang="en-US" sz="1800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29858-2CB4-59B6-55E7-61FC935DC533}"/>
              </a:ext>
            </a:extLst>
          </p:cNvPr>
          <p:cNvSpPr txBox="1"/>
          <p:nvPr/>
        </p:nvSpPr>
        <p:spPr>
          <a:xfrm>
            <a:off x="9888746" y="4704788"/>
            <a:ext cx="25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           ⊕ d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D228CA4-5B61-257A-F3BF-C2C1143B4BD5}"/>
              </a:ext>
            </a:extLst>
          </p:cNvPr>
          <p:cNvSpPr/>
          <p:nvPr/>
        </p:nvSpPr>
        <p:spPr>
          <a:xfrm>
            <a:off x="9300175" y="4801339"/>
            <a:ext cx="591242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[[x]]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D701BF7-63AD-DAAF-923D-5D03CFE6D038}"/>
              </a:ext>
            </a:extLst>
          </p:cNvPr>
          <p:cNvSpPr/>
          <p:nvPr/>
        </p:nvSpPr>
        <p:spPr>
          <a:xfrm>
            <a:off x="766420" y="5107212"/>
            <a:ext cx="5573889" cy="814180"/>
          </a:xfrm>
          <a:prstGeom prst="wedgeEllipseCallout">
            <a:avLst>
              <a:gd name="adj1" fmla="val 25671"/>
              <a:gd name="adj2" fmla="val -1181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-25000" dirty="0"/>
              <a:t>Need a PRG that we can evaluate in HE without bootstrapping</a:t>
            </a:r>
          </a:p>
        </p:txBody>
      </p:sp>
      <p:pic>
        <p:nvPicPr>
          <p:cNvPr id="3074" name="Picture 2" descr="Dark Matter - NASA Science">
            <a:extLst>
              <a:ext uri="{FF2B5EF4-FFF2-40B4-BE49-F238E27FC236}">
                <a16:creationId xmlns:a16="http://schemas.microsoft.com/office/drawing/2014/main" id="{31CF13F0-FE51-5B71-8C51-CEC81781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836" y="5131500"/>
            <a:ext cx="2263648" cy="14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850E3E-7236-BF28-DB38-C68105098972}"/>
              </a:ext>
            </a:extLst>
          </p:cNvPr>
          <p:cNvSpPr txBox="1"/>
          <p:nvPr/>
        </p:nvSpPr>
        <p:spPr>
          <a:xfrm>
            <a:off x="8082079" y="6191965"/>
            <a:ext cx="2190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[TCC:BIPSW18,…]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DCB9A2-F0DE-1B19-A9F6-C28B55DD40E3}"/>
              </a:ext>
            </a:extLst>
          </p:cNvPr>
          <p:cNvSpPr/>
          <p:nvPr/>
        </p:nvSpPr>
        <p:spPr>
          <a:xfrm>
            <a:off x="131824" y="1139227"/>
            <a:ext cx="4059176" cy="4980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To send an encryption of bit x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48C09B-DEB8-9667-9CDF-D9E3AE3F1FB7}"/>
              </a:ext>
            </a:extLst>
          </p:cNvPr>
          <p:cNvSpPr/>
          <p:nvPr/>
        </p:nvSpPr>
        <p:spPr>
          <a:xfrm>
            <a:off x="7723163" y="1050899"/>
            <a:ext cx="4337013" cy="7109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Bitstring labels not compatible with SWHE ciphertext!</a:t>
            </a:r>
          </a:p>
        </p:txBody>
      </p:sp>
    </p:spTree>
    <p:extLst>
      <p:ext uri="{BB962C8B-B14F-4D97-AF65-F5344CB8AC3E}">
        <p14:creationId xmlns:p14="http://schemas.microsoft.com/office/powerpoint/2010/main" val="21475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9" grpId="0" animBg="1"/>
      <p:bldP spid="22" grpId="0"/>
      <p:bldP spid="23" grpId="0"/>
      <p:bldP spid="24" grpId="0" animBg="1"/>
      <p:bldP spid="5" grpId="0" animBg="1"/>
      <p:bldP spid="20" grpId="0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337C3F-8136-219F-1334-6A6EAA4CC6EA}"/>
              </a:ext>
            </a:extLst>
          </p:cNvPr>
          <p:cNvSpPr/>
          <p:nvPr/>
        </p:nvSpPr>
        <p:spPr>
          <a:xfrm>
            <a:off x="838307" y="2048891"/>
            <a:ext cx="3372715" cy="4615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Garbling based on bit-strings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A5DFDB-B405-877E-86FD-D83DC6F14CF6}"/>
              </a:ext>
            </a:extLst>
          </p:cNvPr>
          <p:cNvSpPr/>
          <p:nvPr/>
        </p:nvSpPr>
        <p:spPr>
          <a:xfrm>
            <a:off x="838306" y="3944356"/>
            <a:ext cx="10753471" cy="613576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2A0B21-1DEE-56E9-8F3E-0EA02613B205}"/>
              </a:ext>
            </a:extLst>
          </p:cNvPr>
          <p:cNvSpPr/>
          <p:nvPr/>
        </p:nvSpPr>
        <p:spPr>
          <a:xfrm>
            <a:off x="7204627" y="2048891"/>
            <a:ext cx="3708544" cy="4615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Garbling based on ring elements</a:t>
            </a:r>
          </a:p>
        </p:txBody>
      </p:sp>
      <p:pic>
        <p:nvPicPr>
          <p:cNvPr id="4" name="Picture 3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C8BF8D3E-BA4F-955F-A969-E7E80A059E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65" y="1626550"/>
            <a:ext cx="1697955" cy="3395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EBFC6B-EF5B-1AE0-0D0C-DBAB5A0C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Polynomial Rings as Wire Labels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00CC6-B8F8-9457-B0A3-964D5C91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95" y="2952113"/>
            <a:ext cx="4183114" cy="147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0A88D-D481-D7D3-B48B-EE58A435A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27" y="2952113"/>
            <a:ext cx="4249337" cy="14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5C769-AD3C-A80F-CF61-08AAB09E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CBE6820-0E7A-2D4C-25F1-8843D08549EF}"/>
              </a:ext>
            </a:extLst>
          </p:cNvPr>
          <p:cNvSpPr/>
          <p:nvPr/>
        </p:nvSpPr>
        <p:spPr>
          <a:xfrm>
            <a:off x="10128790" y="-19319"/>
            <a:ext cx="2053832" cy="736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062B5E-737A-5570-1CFF-64855E17E870}"/>
              </a:ext>
            </a:extLst>
          </p:cNvPr>
          <p:cNvCxnSpPr/>
          <p:nvPr/>
        </p:nvCxnSpPr>
        <p:spPr>
          <a:xfrm>
            <a:off x="6021238" y="2430148"/>
            <a:ext cx="0" cy="4307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F4178D-2047-2EC6-53CA-1BC666502E62}"/>
              </a:ext>
            </a:extLst>
          </p:cNvPr>
          <p:cNvSpPr/>
          <p:nvPr/>
        </p:nvSpPr>
        <p:spPr>
          <a:xfrm>
            <a:off x="215667" y="2980563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BAFB96-15C9-7B40-4CB3-1A6DDB4A441A}"/>
              </a:ext>
            </a:extLst>
          </p:cNvPr>
          <p:cNvSpPr/>
          <p:nvPr/>
        </p:nvSpPr>
        <p:spPr>
          <a:xfrm>
            <a:off x="6306230" y="2989378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48AD5-1088-FC22-A640-691B6236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74" y="3070230"/>
            <a:ext cx="2001017" cy="285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8437E-6AB2-B72E-4625-DDB1D4DC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33" y="3066881"/>
            <a:ext cx="1224632" cy="284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6F2445-9AEB-0104-7589-7B13B5A2D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49" y="3844723"/>
            <a:ext cx="2930464" cy="3176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48EA35-4982-2BA6-8611-22A32F7D88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5"/>
          <a:stretch/>
        </p:blipFill>
        <p:spPr>
          <a:xfrm>
            <a:off x="85902" y="1251399"/>
            <a:ext cx="10042888" cy="1402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33680-1670-457B-E872-B21CE1A36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30" y="3917705"/>
            <a:ext cx="3925643" cy="33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D536E-A7D4-453E-61B9-17417A7307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429"/>
          <a:stretch/>
        </p:blipFill>
        <p:spPr>
          <a:xfrm>
            <a:off x="0" y="-14749"/>
            <a:ext cx="3191933" cy="1000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5FAE51-93EB-F079-7395-655BF5CF9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7876" y="4401"/>
            <a:ext cx="1967852" cy="68491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E592DB-3A02-7B7B-278E-DFDB4989C955}"/>
              </a:ext>
            </a:extLst>
          </p:cNvPr>
          <p:cNvSpPr/>
          <p:nvPr/>
        </p:nvSpPr>
        <p:spPr>
          <a:xfrm>
            <a:off x="2410205" y="4728799"/>
            <a:ext cx="7222065" cy="7109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400" dirty="0"/>
              <a:t>If only there is a way to send ciphertext cheaply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                and a way to instantiate homomorphic RO 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7281E-A293-B100-715C-4454E1083673}"/>
              </a:ext>
            </a:extLst>
          </p:cNvPr>
          <p:cNvSpPr/>
          <p:nvPr/>
        </p:nvSpPr>
        <p:spPr>
          <a:xfrm flipV="1">
            <a:off x="1525625" y="3826397"/>
            <a:ext cx="584525" cy="413958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43100-F395-0699-26CF-4265CC6B0243}"/>
              </a:ext>
            </a:extLst>
          </p:cNvPr>
          <p:cNvSpPr/>
          <p:nvPr/>
        </p:nvSpPr>
        <p:spPr>
          <a:xfrm flipV="1">
            <a:off x="7631072" y="3870674"/>
            <a:ext cx="598521" cy="413958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E3BB0C-B63A-DB29-B830-3340C91C350A}"/>
              </a:ext>
            </a:extLst>
          </p:cNvPr>
          <p:cNvSpPr/>
          <p:nvPr/>
        </p:nvSpPr>
        <p:spPr>
          <a:xfrm flipV="1">
            <a:off x="3797047" y="4991640"/>
            <a:ext cx="5557968" cy="413958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41F2-55DA-FF74-3410-7ACFBAFA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6" y="883552"/>
            <a:ext cx="10515600" cy="1325563"/>
          </a:xfrm>
        </p:spPr>
        <p:txBody>
          <a:bodyPr/>
          <a:lstStyle/>
          <a:p>
            <a:r>
              <a:rPr lang="en-US" altLang="zh-CN" dirty="0"/>
              <a:t>Instantiating </a:t>
            </a:r>
            <a:r>
              <a:rPr lang="en-US" sz="4400" dirty="0"/>
              <a:t>Homomorphic RO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E3A7D-AB86-8C6C-5938-DF844D4EA271}"/>
              </a:ext>
            </a:extLst>
          </p:cNvPr>
          <p:cNvSpPr txBox="1"/>
          <p:nvPr/>
        </p:nvSpPr>
        <p:spPr>
          <a:xfrm>
            <a:off x="846826" y="1909967"/>
            <a:ext cx="265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“Evaluation”: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C97F47-80FB-2F44-0472-23A788A9497E}"/>
              </a:ext>
            </a:extLst>
          </p:cNvPr>
          <p:cNvGrpSpPr/>
          <p:nvPr/>
        </p:nvGrpSpPr>
        <p:grpSpPr>
          <a:xfrm>
            <a:off x="381340" y="4419014"/>
            <a:ext cx="7144059" cy="678671"/>
            <a:chOff x="-1743480" y="3692321"/>
            <a:chExt cx="7144059" cy="6786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8EEE49-55C0-418E-10FC-13E414EB50A3}"/>
                </a:ext>
              </a:extLst>
            </p:cNvPr>
            <p:cNvSpPr/>
            <p:nvPr/>
          </p:nvSpPr>
          <p:spPr>
            <a:xfrm>
              <a:off x="-1743480" y="3692321"/>
              <a:ext cx="7144059" cy="678671"/>
            </a:xfrm>
            <a:prstGeom prst="rect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9EA04214-0BE4-4A06-B536-BD791BBC06A1}"/>
                </a:ext>
              </a:extLst>
            </p:cNvPr>
            <p:cNvSpPr txBox="1">
              <a:spLocks/>
            </p:cNvSpPr>
            <p:nvPr/>
          </p:nvSpPr>
          <p:spPr>
            <a:xfrm>
              <a:off x="-1743480" y="3747086"/>
              <a:ext cx="2143131" cy="3576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/>
                <a:t>Homomorphic RO: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AB38E2-E724-C5E1-1001-6BBED0BD1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26505" y="4074604"/>
              <a:ext cx="6633524" cy="22505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9DD335F-3B42-0A54-6902-E4055FE78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" b="-11564"/>
          <a:stretch/>
        </p:blipFill>
        <p:spPr>
          <a:xfrm>
            <a:off x="1617687" y="2391590"/>
            <a:ext cx="7772400" cy="159590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743E1E-83BE-EF9F-AD0A-E0DC55D31934}"/>
              </a:ext>
            </a:extLst>
          </p:cNvPr>
          <p:cNvSpPr/>
          <p:nvPr/>
        </p:nvSpPr>
        <p:spPr>
          <a:xfrm>
            <a:off x="6893205" y="2640633"/>
            <a:ext cx="3067132" cy="4113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Assume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CFFD27-4D35-B0AA-2A2E-F08C61CD0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65" y="2763153"/>
            <a:ext cx="1934813" cy="215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E93A41-8C31-EC96-1912-BA3BB07BF0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775"/>
          <a:stretch/>
        </p:blipFill>
        <p:spPr>
          <a:xfrm>
            <a:off x="0" y="-21179"/>
            <a:ext cx="3276600" cy="1129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4F3DBF-66EB-C96E-182B-D023637024E5}"/>
              </a:ext>
            </a:extLst>
          </p:cNvPr>
          <p:cNvSpPr/>
          <p:nvPr/>
        </p:nvSpPr>
        <p:spPr>
          <a:xfrm>
            <a:off x="10128790" y="-19319"/>
            <a:ext cx="2053832" cy="736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59C5D9-136A-8390-BAC4-9BF758CB9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876" y="4401"/>
            <a:ext cx="1967852" cy="6849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91CA01-714C-F39E-8927-ECC35AF41D95}"/>
              </a:ext>
            </a:extLst>
          </p:cNvPr>
          <p:cNvSpPr/>
          <p:nvPr/>
        </p:nvSpPr>
        <p:spPr>
          <a:xfrm>
            <a:off x="1350498" y="3091758"/>
            <a:ext cx="8473780" cy="9354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CF97D-0171-B95E-D900-2B0763D3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66902FC-4FE3-17B8-76A0-E41BF10C3D36}"/>
              </a:ext>
            </a:extLst>
          </p:cNvPr>
          <p:cNvSpPr/>
          <p:nvPr/>
        </p:nvSpPr>
        <p:spPr>
          <a:xfrm>
            <a:off x="10128790" y="-19319"/>
            <a:ext cx="2053832" cy="736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C09172-FB50-8C2B-B16E-DEBB5E35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76" y="4401"/>
            <a:ext cx="1967852" cy="68491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BE973-A52B-8873-6DDC-C573E0D7B44A}"/>
              </a:ext>
            </a:extLst>
          </p:cNvPr>
          <p:cNvCxnSpPr/>
          <p:nvPr/>
        </p:nvCxnSpPr>
        <p:spPr>
          <a:xfrm>
            <a:off x="6021238" y="2430148"/>
            <a:ext cx="0" cy="4307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96C02F-6B5F-FF10-8E6F-91F3101893C0}"/>
              </a:ext>
            </a:extLst>
          </p:cNvPr>
          <p:cNvSpPr/>
          <p:nvPr/>
        </p:nvSpPr>
        <p:spPr>
          <a:xfrm>
            <a:off x="215661" y="2507782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FD0241-6890-7964-5BB1-8988A6F7AE22}"/>
              </a:ext>
            </a:extLst>
          </p:cNvPr>
          <p:cNvSpPr/>
          <p:nvPr/>
        </p:nvSpPr>
        <p:spPr>
          <a:xfrm>
            <a:off x="6306224" y="2516597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546F1D-DBF1-366F-08AC-D4F1D6C0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68" y="2597449"/>
            <a:ext cx="2001017" cy="285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4E4860-A0E9-6CA4-7ABA-91F65FE4E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27" y="2594100"/>
            <a:ext cx="1224632" cy="284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4EA0E8-A6E7-E642-980C-5905BD33A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43" y="3371942"/>
            <a:ext cx="2930464" cy="31768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4FD29F-CDA3-7C78-5A09-38C7E18A2746}"/>
              </a:ext>
            </a:extLst>
          </p:cNvPr>
          <p:cNvSpPr txBox="1"/>
          <p:nvPr/>
        </p:nvSpPr>
        <p:spPr>
          <a:xfrm>
            <a:off x="127955" y="307559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1E495C-445C-6F37-9D07-3D8096FD7C9C}"/>
              </a:ext>
            </a:extLst>
          </p:cNvPr>
          <p:cNvGrpSpPr/>
          <p:nvPr/>
        </p:nvGrpSpPr>
        <p:grpSpPr>
          <a:xfrm>
            <a:off x="0" y="-302"/>
            <a:ext cx="3643223" cy="610366"/>
            <a:chOff x="0" y="-302"/>
            <a:chExt cx="3643223" cy="6103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D57F0F-FD67-FB0B-143B-836D3024069E}"/>
                </a:ext>
              </a:extLst>
            </p:cNvPr>
            <p:cNvSpPr/>
            <p:nvPr/>
          </p:nvSpPr>
          <p:spPr>
            <a:xfrm>
              <a:off x="0" y="-302"/>
              <a:ext cx="3643223" cy="61036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4E8011-F343-68A5-DEE2-C936C88E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61" y="40665"/>
              <a:ext cx="3459561" cy="44684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14F12B5-0A8D-531E-522B-FE693EF3584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25"/>
          <a:stretch/>
        </p:blipFill>
        <p:spPr>
          <a:xfrm>
            <a:off x="85896" y="778618"/>
            <a:ext cx="10042888" cy="1402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D071F6-8FD7-55DE-015C-841154F33E9E}"/>
              </a:ext>
            </a:extLst>
          </p:cNvPr>
          <p:cNvSpPr/>
          <p:nvPr/>
        </p:nvSpPr>
        <p:spPr>
          <a:xfrm>
            <a:off x="6358319" y="3813047"/>
            <a:ext cx="5637585" cy="442487"/>
          </a:xfrm>
          <a:prstGeom prst="rect">
            <a:avLst/>
          </a:prstGeom>
          <a:solidFill>
            <a:srgbClr val="DDDDDD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F298F-9F71-ADC9-E013-A057B6B5F498}"/>
              </a:ext>
            </a:extLst>
          </p:cNvPr>
          <p:cNvSpPr/>
          <p:nvPr/>
        </p:nvSpPr>
        <p:spPr>
          <a:xfrm>
            <a:off x="0" y="34972"/>
            <a:ext cx="3663707" cy="492250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7BA18-A317-6BAB-2793-134C63581E36}"/>
              </a:ext>
            </a:extLst>
          </p:cNvPr>
          <p:cNvSpPr/>
          <p:nvPr/>
        </p:nvSpPr>
        <p:spPr>
          <a:xfrm>
            <a:off x="2896433" y="1183245"/>
            <a:ext cx="1446968" cy="997971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9578A8-511D-CF62-37C4-E2B42EF67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319" y="3428374"/>
            <a:ext cx="5637579" cy="2592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225922-4209-167E-5A2A-68F4D72636C7}"/>
              </a:ext>
            </a:extLst>
          </p:cNvPr>
          <p:cNvSpPr/>
          <p:nvPr/>
        </p:nvSpPr>
        <p:spPr>
          <a:xfrm>
            <a:off x="10175259" y="219791"/>
            <a:ext cx="1955751" cy="314811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0817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8172 L -4.16667E-6 0.146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463 L -0.00039 0.2108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21088 L -0.00039 0.2754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9" grpId="0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941F516-11AB-2B25-E674-F4104EE95F42}"/>
              </a:ext>
            </a:extLst>
          </p:cNvPr>
          <p:cNvSpPr/>
          <p:nvPr/>
        </p:nvSpPr>
        <p:spPr>
          <a:xfrm>
            <a:off x="1684982" y="4522801"/>
            <a:ext cx="7352398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F5E9F3-4C2D-D945-B942-465C4FB59E22}"/>
              </a:ext>
            </a:extLst>
          </p:cNvPr>
          <p:cNvSpPr/>
          <p:nvPr/>
        </p:nvSpPr>
        <p:spPr>
          <a:xfrm>
            <a:off x="7724758" y="2083808"/>
            <a:ext cx="3384915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B79155-E8AE-79D5-4A09-D440235C1D6A}"/>
              </a:ext>
            </a:extLst>
          </p:cNvPr>
          <p:cNvSpPr/>
          <p:nvPr/>
        </p:nvSpPr>
        <p:spPr>
          <a:xfrm>
            <a:off x="1396034" y="2072770"/>
            <a:ext cx="4237013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E233B9-0B0E-0210-0091-980A4504A0E4}"/>
              </a:ext>
            </a:extLst>
          </p:cNvPr>
          <p:cNvSpPr/>
          <p:nvPr/>
        </p:nvSpPr>
        <p:spPr>
          <a:xfrm>
            <a:off x="7606786" y="6305515"/>
            <a:ext cx="1233281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A59272-4DFE-F2B8-540B-BD8B6F8073C2}"/>
              </a:ext>
            </a:extLst>
          </p:cNvPr>
          <p:cNvSpPr/>
          <p:nvPr/>
        </p:nvSpPr>
        <p:spPr>
          <a:xfrm>
            <a:off x="1392854" y="6305515"/>
            <a:ext cx="1667726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71AAA-36A7-7618-3C26-8D383DB7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5" y="-7058"/>
            <a:ext cx="1807567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1595E-11BE-D6F1-DF5D-CC9F4883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4256" b="-28235"/>
          <a:stretch/>
        </p:blipFill>
        <p:spPr>
          <a:xfrm>
            <a:off x="3606766" y="2146526"/>
            <a:ext cx="1258259" cy="42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DB6A13-7038-F4BD-09E8-4BFD4200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05" t="-1" b="-82119"/>
          <a:stretch/>
        </p:blipFill>
        <p:spPr>
          <a:xfrm>
            <a:off x="4967102" y="2146526"/>
            <a:ext cx="531961" cy="6026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8DDA68-5C8C-FBA6-54B8-1BF59801D91D}"/>
              </a:ext>
            </a:extLst>
          </p:cNvPr>
          <p:cNvCxnSpPr>
            <a:cxnSpLocks/>
          </p:cNvCxnSpPr>
          <p:nvPr/>
        </p:nvCxnSpPr>
        <p:spPr>
          <a:xfrm>
            <a:off x="6055743" y="1999460"/>
            <a:ext cx="0" cy="4789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D6A1AC-0DA9-F0BF-C0CE-61B5271EB279}"/>
              </a:ext>
            </a:extLst>
          </p:cNvPr>
          <p:cNvSpPr/>
          <p:nvPr/>
        </p:nvSpPr>
        <p:spPr>
          <a:xfrm>
            <a:off x="250166" y="2077094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8F8E19-4DA8-A817-8E8C-685F4C8DB603}"/>
              </a:ext>
            </a:extLst>
          </p:cNvPr>
          <p:cNvSpPr/>
          <p:nvPr/>
        </p:nvSpPr>
        <p:spPr>
          <a:xfrm>
            <a:off x="6340729" y="2085909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D00DC2-2C97-F38B-4557-3F9571E1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73" y="2166761"/>
            <a:ext cx="2001017" cy="285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C2AEB-9122-E7E8-8426-7AE9DCF83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936" y="2180664"/>
            <a:ext cx="1224632" cy="2844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382C66-C81F-9D47-328B-8D9F808B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4256" b="-28235"/>
          <a:stretch/>
        </p:blipFill>
        <p:spPr>
          <a:xfrm>
            <a:off x="9115303" y="2146526"/>
            <a:ext cx="1258259" cy="4243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AB7A0D-5E9D-1961-43EC-D7AFC392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05" t="-1" b="-82119"/>
          <a:stretch/>
        </p:blipFill>
        <p:spPr>
          <a:xfrm>
            <a:off x="10475639" y="2146526"/>
            <a:ext cx="531961" cy="60263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30CC2A-F372-4D7A-319B-4F281EFC7A97}"/>
              </a:ext>
            </a:extLst>
          </p:cNvPr>
          <p:cNvCxnSpPr/>
          <p:nvPr/>
        </p:nvCxnSpPr>
        <p:spPr>
          <a:xfrm>
            <a:off x="4266485" y="3965866"/>
            <a:ext cx="3312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C473179-F2B4-A182-63B7-A6089B50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290" y="3605904"/>
            <a:ext cx="1312928" cy="242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AFF749-F00D-5F82-8FA8-8B97F9697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473" y="4682947"/>
            <a:ext cx="1089696" cy="2021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42AB89-AFAF-754C-7125-AF537872C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676" y="4656040"/>
            <a:ext cx="1234760" cy="2290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C7012D-F740-AE7F-FA63-2CB095650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256" y="5105623"/>
            <a:ext cx="2930464" cy="3176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24CEA9-8BD0-7D8F-26A6-85D5DE6EB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691" y="6399064"/>
            <a:ext cx="1400052" cy="2786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C39F4-C95A-E6BB-5DB0-66A74B973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493" y="5105623"/>
            <a:ext cx="3242071" cy="285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6CA777-2707-7ED4-F89D-17D347C34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9780" y="6407185"/>
            <a:ext cx="1027292" cy="2866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2F01B01-60A3-0F72-0AD9-D7CD586FAFEA}"/>
              </a:ext>
            </a:extLst>
          </p:cNvPr>
          <p:cNvGrpSpPr/>
          <p:nvPr/>
        </p:nvGrpSpPr>
        <p:grpSpPr>
          <a:xfrm>
            <a:off x="0" y="0"/>
            <a:ext cx="3643223" cy="487807"/>
            <a:chOff x="0" y="-302"/>
            <a:chExt cx="3643223" cy="487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7FE8F0-FF99-6F44-2D46-DC47EAD2DC54}"/>
                </a:ext>
              </a:extLst>
            </p:cNvPr>
            <p:cNvSpPr/>
            <p:nvPr/>
          </p:nvSpPr>
          <p:spPr>
            <a:xfrm>
              <a:off x="0" y="-302"/>
              <a:ext cx="3643223" cy="48780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F3222BC-EFAC-8739-84C8-5F4CC8E28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961" y="40665"/>
              <a:ext cx="3459561" cy="44684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84FEA2-4F39-9FA7-701F-3AB4C275EFFF}"/>
              </a:ext>
            </a:extLst>
          </p:cNvPr>
          <p:cNvSpPr txBox="1"/>
          <p:nvPr/>
        </p:nvSpPr>
        <p:spPr>
          <a:xfrm>
            <a:off x="2129280" y="2983041"/>
            <a:ext cx="11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DD2D0-36DD-D0EB-3A65-9A1C00EE20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8735" t="2" r="4173" b="-40775"/>
          <a:stretch>
            <a:fillRect/>
          </a:stretch>
        </p:blipFill>
        <p:spPr>
          <a:xfrm>
            <a:off x="3279586" y="3018705"/>
            <a:ext cx="239300" cy="3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40" grpId="0" animBg="1"/>
      <p:bldP spid="39" grpId="0" animBg="1"/>
      <p:bldP spid="38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C90E-9F6E-4EF1-8873-961EC874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that we need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78038-DF67-FA8D-649B-D29F16927AB6}"/>
              </a:ext>
            </a:extLst>
          </p:cNvPr>
          <p:cNvSpPr/>
          <p:nvPr/>
        </p:nvSpPr>
        <p:spPr>
          <a:xfrm>
            <a:off x="1165975" y="2610886"/>
            <a:ext cx="6574933" cy="13769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FA283-A5FC-8451-DDD9-B6E93E05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92" y="2717162"/>
            <a:ext cx="3073208" cy="342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E4B4B-DA0A-B8DE-60BD-B864680AF43C}"/>
              </a:ext>
            </a:extLst>
          </p:cNvPr>
          <p:cNvSpPr txBox="1"/>
          <p:nvPr/>
        </p:nvSpPr>
        <p:spPr>
          <a:xfrm>
            <a:off x="1071821" y="1856503"/>
            <a:ext cx="890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Homomorphic evaluation of a PRG and 2 more levels to assemble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AA5750-F1AB-C736-AC7B-429C3B48F705}"/>
              </a:ext>
            </a:extLst>
          </p:cNvPr>
          <p:cNvSpPr/>
          <p:nvPr/>
        </p:nvSpPr>
        <p:spPr>
          <a:xfrm>
            <a:off x="7700945" y="1760526"/>
            <a:ext cx="1767282" cy="5264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Encrypted </a:t>
            </a:r>
            <a:r>
              <a:rPr lang="en-US" b="1" dirty="0">
                <a:solidFill>
                  <a:schemeClr val="accent2"/>
                </a:solidFill>
              </a:rPr>
              <a:t>truth table bits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F74509-9395-3350-82E1-402927D343A9}"/>
              </a:ext>
            </a:extLst>
          </p:cNvPr>
          <p:cNvGrpSpPr/>
          <p:nvPr/>
        </p:nvGrpSpPr>
        <p:grpSpPr>
          <a:xfrm>
            <a:off x="538419" y="2870200"/>
            <a:ext cx="728325" cy="2243667"/>
            <a:chOff x="538419" y="2870200"/>
            <a:chExt cx="728325" cy="22436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B35E35-5F14-6747-0F34-4FD2BE356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419" y="2870200"/>
              <a:ext cx="728325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E9FC09-A60B-A52B-814E-51B8EBC52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419" y="2870200"/>
              <a:ext cx="0" cy="224366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605C13D-5BE6-719B-C530-264A36BE1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419" y="5105400"/>
              <a:ext cx="728325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77DFAA3-F916-7848-C066-D9B206BCB1F1}"/>
              </a:ext>
            </a:extLst>
          </p:cNvPr>
          <p:cNvSpPr txBox="1"/>
          <p:nvPr/>
        </p:nvSpPr>
        <p:spPr>
          <a:xfrm>
            <a:off x="1320992" y="4715933"/>
            <a:ext cx="6925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GSW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Any </a:t>
            </a:r>
            <a:r>
              <a:rPr lang="en-US" dirty="0" err="1"/>
              <a:t>regev</a:t>
            </a:r>
            <a:r>
              <a:rPr lang="en-US" dirty="0"/>
              <a:t>-like scheme + send an encryption of </a:t>
            </a:r>
            <a:r>
              <a:rPr lang="el-GR" dirty="0"/>
              <a:t>Δ</a:t>
            </a:r>
            <a:r>
              <a:rPr lang="en-US" dirty="0"/>
              <a:t>, invoking circularity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C21A5-875B-BDBB-7511-507DA0FD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53248"/>
          <a:stretch>
            <a:fillRect/>
          </a:stretch>
        </p:blipFill>
        <p:spPr>
          <a:xfrm>
            <a:off x="1310482" y="3129525"/>
            <a:ext cx="9679342" cy="8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246BE-33BB-E529-31B6-3BC85CF20FDD}"/>
              </a:ext>
            </a:extLst>
          </p:cNvPr>
          <p:cNvSpPr/>
          <p:nvPr/>
        </p:nvSpPr>
        <p:spPr>
          <a:xfrm>
            <a:off x="6644898" y="3868969"/>
            <a:ext cx="2454593" cy="520151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AD63A-D300-C821-9D8C-87492C48F774}"/>
              </a:ext>
            </a:extLst>
          </p:cNvPr>
          <p:cNvSpPr/>
          <p:nvPr/>
        </p:nvSpPr>
        <p:spPr>
          <a:xfrm>
            <a:off x="1159575" y="3868969"/>
            <a:ext cx="5277802" cy="52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F797A-9CEF-46D0-EDDC-54798A9EF598}"/>
              </a:ext>
            </a:extLst>
          </p:cNvPr>
          <p:cNvSpPr/>
          <p:nvPr/>
        </p:nvSpPr>
        <p:spPr>
          <a:xfrm>
            <a:off x="3651762" y="507179"/>
            <a:ext cx="1636231" cy="389969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C2916-2779-2AB6-BEA0-EAEAA2642C47}"/>
              </a:ext>
            </a:extLst>
          </p:cNvPr>
          <p:cNvSpPr/>
          <p:nvPr/>
        </p:nvSpPr>
        <p:spPr>
          <a:xfrm>
            <a:off x="615308" y="521819"/>
            <a:ext cx="1317010" cy="323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9F25C-91FC-77A2-4243-E389C31B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129"/>
          <a:stretch>
            <a:fillRect/>
          </a:stretch>
        </p:blipFill>
        <p:spPr>
          <a:xfrm>
            <a:off x="398444" y="217823"/>
            <a:ext cx="7772400" cy="627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D77056-F336-BEBE-00A2-C38A1D540057}"/>
              </a:ext>
            </a:extLst>
          </p:cNvPr>
          <p:cNvSpPr/>
          <p:nvPr/>
        </p:nvSpPr>
        <p:spPr>
          <a:xfrm>
            <a:off x="517540" y="2114830"/>
            <a:ext cx="4718694" cy="1430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F7E1D-026F-797B-396F-1B74D76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8" y="2247000"/>
            <a:ext cx="4492317" cy="1166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F49970-1FD0-3124-98C8-ADC6D5FE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33565" b="-108502"/>
          <a:stretch/>
        </p:blipFill>
        <p:spPr>
          <a:xfrm>
            <a:off x="1273813" y="4011836"/>
            <a:ext cx="5163564" cy="606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EDD158-D24E-2A46-CBE4-95ABCDFA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435" b="-78929"/>
          <a:stretch/>
        </p:blipFill>
        <p:spPr>
          <a:xfrm>
            <a:off x="6437377" y="4011835"/>
            <a:ext cx="2608836" cy="5201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E091C5-C877-BC1F-B3E1-470E13853434}"/>
              </a:ext>
            </a:extLst>
          </p:cNvPr>
          <p:cNvSpPr/>
          <p:nvPr/>
        </p:nvSpPr>
        <p:spPr>
          <a:xfrm>
            <a:off x="10128790" y="-19319"/>
            <a:ext cx="2053832" cy="736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B321F8-7F0A-AAF1-32DE-6EB1D2798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876" y="4401"/>
            <a:ext cx="1967852" cy="6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9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7031-6DD0-EF78-868F-71437FE6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375118-6AD6-5C47-700E-1552CF44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86" b="2244"/>
          <a:stretch>
            <a:fillRect/>
          </a:stretch>
        </p:blipFill>
        <p:spPr>
          <a:xfrm>
            <a:off x="165515" y="138499"/>
            <a:ext cx="11860970" cy="6581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196C1092-1BA5-926B-E53E-3FDEAC77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68" y="893100"/>
            <a:ext cx="96043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B37EF9-1F63-5964-93FB-F211B41F5716}"/>
              </a:ext>
            </a:extLst>
          </p:cNvPr>
          <p:cNvSpPr/>
          <p:nvPr/>
        </p:nvSpPr>
        <p:spPr>
          <a:xfrm>
            <a:off x="3204605" y="3082456"/>
            <a:ext cx="6113819" cy="902208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1.5</a:t>
            </a:r>
            <a:r>
              <a:rPr lang="el-GR" sz="3200" dirty="0"/>
              <a:t>κ</a:t>
            </a:r>
            <a:r>
              <a:rPr lang="en-US" sz="3200" dirty="0"/>
              <a:t> is unavoidable in </a:t>
            </a:r>
            <a:r>
              <a:rPr lang="en-US" sz="3200" dirty="0" err="1"/>
              <a:t>MiniCrypt</a:t>
            </a:r>
            <a:r>
              <a:rPr lang="en-US" sz="3200" dirty="0"/>
              <a:t>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973A6-DD16-AF57-02EA-0295A58112A2}"/>
              </a:ext>
            </a:extLst>
          </p:cNvPr>
          <p:cNvSpPr txBox="1"/>
          <p:nvPr/>
        </p:nvSpPr>
        <p:spPr>
          <a:xfrm>
            <a:off x="165515" y="6442501"/>
            <a:ext cx="8912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“Lower Bounds for Garbled Circuits from Shannon-Type Information Inequalities”, </a:t>
            </a:r>
            <a:r>
              <a:rPr lang="en-US" sz="1200" dirty="0" err="1"/>
              <a:t>Januzelli</a:t>
            </a:r>
            <a:r>
              <a:rPr lang="en-US" sz="1200" dirty="0"/>
              <a:t>, </a:t>
            </a:r>
            <a:r>
              <a:rPr lang="en-US" sz="1200" dirty="0" err="1"/>
              <a:t>Rosulek</a:t>
            </a:r>
            <a:r>
              <a:rPr lang="en-US" sz="1200" dirty="0"/>
              <a:t>, Roy. CRYPTO25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828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852B-3EC8-2B7A-E3C5-4D54DF50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Linear Decryption </a:t>
            </a:r>
            <a:r>
              <a:rPr lang="en-US" sz="2400" dirty="0"/>
              <a:t>[BoyleKohlScholl19]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FE568-4867-AAEE-8C28-9A553EFA1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76" y="4921452"/>
            <a:ext cx="2590800" cy="469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Requirement: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BA779-1E22-1C98-5162-8106088D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5807"/>
            <a:ext cx="7772400" cy="3776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9E6DBC-2503-8AC7-FDEA-8E7967F3CC71}"/>
              </a:ext>
            </a:extLst>
          </p:cNvPr>
          <p:cNvSpPr/>
          <p:nvPr/>
        </p:nvSpPr>
        <p:spPr>
          <a:xfrm>
            <a:off x="4686928" y="3356528"/>
            <a:ext cx="3988308" cy="786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46500-8867-85E3-430C-A5058C993C52}"/>
              </a:ext>
            </a:extLst>
          </p:cNvPr>
          <p:cNvSpPr/>
          <p:nvPr/>
        </p:nvSpPr>
        <p:spPr>
          <a:xfrm>
            <a:off x="8675236" y="3355422"/>
            <a:ext cx="480822" cy="786384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387585-CED6-9563-45BF-A13C3453D4D8}"/>
              </a:ext>
            </a:extLst>
          </p:cNvPr>
          <p:cNvSpPr/>
          <p:nvPr/>
        </p:nvSpPr>
        <p:spPr>
          <a:xfrm>
            <a:off x="3106540" y="3356065"/>
            <a:ext cx="1580388" cy="786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3A2FEC-A53F-0614-BBAE-28809BDCA1EC}"/>
              </a:ext>
            </a:extLst>
          </p:cNvPr>
          <p:cNvSpPr/>
          <p:nvPr/>
        </p:nvSpPr>
        <p:spPr>
          <a:xfrm>
            <a:off x="4686928" y="4936795"/>
            <a:ext cx="2331720" cy="78638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F677B2-4072-7E5F-FF87-8A43CA3DD9DF}"/>
              </a:ext>
            </a:extLst>
          </p:cNvPr>
          <p:cNvSpPr/>
          <p:nvPr/>
        </p:nvSpPr>
        <p:spPr>
          <a:xfrm>
            <a:off x="8668512" y="4936771"/>
            <a:ext cx="480822" cy="786384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92BC6-A3FA-DFD5-8A81-596130832DAD}"/>
              </a:ext>
            </a:extLst>
          </p:cNvPr>
          <p:cNvSpPr/>
          <p:nvPr/>
        </p:nvSpPr>
        <p:spPr>
          <a:xfrm>
            <a:off x="3127861" y="4935934"/>
            <a:ext cx="1099566" cy="786384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3002F0-E2FA-4DB3-F680-B3DBBC2F7A39}"/>
              </a:ext>
            </a:extLst>
          </p:cNvPr>
          <p:cNvSpPr/>
          <p:nvPr/>
        </p:nvSpPr>
        <p:spPr>
          <a:xfrm>
            <a:off x="4227427" y="4936117"/>
            <a:ext cx="480822" cy="786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1ABF26-8FEC-5B5B-FD7D-1FF05B926764}"/>
              </a:ext>
            </a:extLst>
          </p:cNvPr>
          <p:cNvSpPr/>
          <p:nvPr/>
        </p:nvSpPr>
        <p:spPr>
          <a:xfrm>
            <a:off x="7011924" y="4936771"/>
            <a:ext cx="1656588" cy="786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E98D6-4BEE-A9AD-B302-09826E32AA13}"/>
              </a:ext>
            </a:extLst>
          </p:cNvPr>
          <p:cNvSpPr txBox="1"/>
          <p:nvPr/>
        </p:nvSpPr>
        <p:spPr>
          <a:xfrm>
            <a:off x="5589371" y="3572863"/>
            <a:ext cx="15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 budget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6EC354-8770-5C82-9172-D3452BCF0230}"/>
              </a:ext>
            </a:extLst>
          </p:cNvPr>
          <p:cNvSpPr txBox="1"/>
          <p:nvPr/>
        </p:nvSpPr>
        <p:spPr>
          <a:xfrm>
            <a:off x="3054724" y="3564846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space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92C06CB0-44EE-D0D4-BB82-046C34885D7C}"/>
              </a:ext>
            </a:extLst>
          </p:cNvPr>
          <p:cNvSpPr/>
          <p:nvPr/>
        </p:nvSpPr>
        <p:spPr>
          <a:xfrm rot="5400000">
            <a:off x="5733974" y="4710025"/>
            <a:ext cx="230905" cy="2324995"/>
          </a:xfrm>
          <a:prstGeom prst="rightBrace">
            <a:avLst>
              <a:gd name="adj1" fmla="val 27740"/>
              <a:gd name="adj2" fmla="val 1015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A3E72F7-5318-5D03-EDA0-E1D2E9E85AB5}"/>
              </a:ext>
            </a:extLst>
          </p:cNvPr>
          <p:cNvSpPr/>
          <p:nvPr/>
        </p:nvSpPr>
        <p:spPr>
          <a:xfrm rot="5400000">
            <a:off x="3570789" y="5280708"/>
            <a:ext cx="230905" cy="1151382"/>
          </a:xfrm>
          <a:prstGeom prst="rightBrace">
            <a:avLst>
              <a:gd name="adj1" fmla="val 2774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6129FB-4A62-1C67-9AED-E338041373A5}"/>
              </a:ext>
            </a:extLst>
          </p:cNvPr>
          <p:cNvSpPr txBox="1"/>
          <p:nvPr/>
        </p:nvSpPr>
        <p:spPr>
          <a:xfrm>
            <a:off x="1918903" y="6002568"/>
            <a:ext cx="3129304" cy="54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Gap to allow lifting lemma “mod p can be dropped”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F5FD4D-1E40-F711-5465-5E384BD75165}"/>
              </a:ext>
            </a:extLst>
          </p:cNvPr>
          <p:cNvSpPr txBox="1"/>
          <p:nvPr/>
        </p:nvSpPr>
        <p:spPr>
          <a:xfrm>
            <a:off x="6096000" y="6018691"/>
            <a:ext cx="3380524" cy="54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Gap to allow rounding  lemma </a:t>
            </a:r>
          </a:p>
          <a:p>
            <a:pPr>
              <a:lnSpc>
                <a:spcPct val="80000"/>
              </a:lnSpc>
            </a:pPr>
            <a:r>
              <a:rPr lang="en-US" dirty="0"/>
              <a:t>“round can be added over q”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5C40CD7-B579-CEC8-21D2-CEFFA816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13" y="2486921"/>
            <a:ext cx="5270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4FA72-DA25-6978-008C-0C62C4F9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6ACAEE-AAF6-8F1B-0220-6520A725CD85}"/>
              </a:ext>
            </a:extLst>
          </p:cNvPr>
          <p:cNvSpPr/>
          <p:nvPr/>
        </p:nvSpPr>
        <p:spPr>
          <a:xfrm>
            <a:off x="6644898" y="3868969"/>
            <a:ext cx="2454593" cy="520151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96664-5365-10D2-5204-B6529237567A}"/>
              </a:ext>
            </a:extLst>
          </p:cNvPr>
          <p:cNvSpPr/>
          <p:nvPr/>
        </p:nvSpPr>
        <p:spPr>
          <a:xfrm>
            <a:off x="1159575" y="3868969"/>
            <a:ext cx="5277802" cy="52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E48B0D-A05D-E4F2-5B97-02A9EE40BA3D}"/>
              </a:ext>
            </a:extLst>
          </p:cNvPr>
          <p:cNvSpPr/>
          <p:nvPr/>
        </p:nvSpPr>
        <p:spPr>
          <a:xfrm>
            <a:off x="1196151" y="5061440"/>
            <a:ext cx="8059991" cy="60611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EBCDEF-7339-0B1C-F925-173FAF02FE3E}"/>
              </a:ext>
            </a:extLst>
          </p:cNvPr>
          <p:cNvSpPr/>
          <p:nvPr/>
        </p:nvSpPr>
        <p:spPr>
          <a:xfrm>
            <a:off x="3651762" y="507179"/>
            <a:ext cx="1636231" cy="389969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4B292-0E5B-EB87-2529-2EC4854D197C}"/>
              </a:ext>
            </a:extLst>
          </p:cNvPr>
          <p:cNvSpPr/>
          <p:nvPr/>
        </p:nvSpPr>
        <p:spPr>
          <a:xfrm>
            <a:off x="615308" y="521819"/>
            <a:ext cx="1317010" cy="323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F4B58-57C5-4FEC-DC73-BF3DD392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128"/>
          <a:stretch>
            <a:fillRect/>
          </a:stretch>
        </p:blipFill>
        <p:spPr>
          <a:xfrm>
            <a:off x="398444" y="217823"/>
            <a:ext cx="7772400" cy="627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868FFC-1D2B-63DC-38A1-40C337FA523D}"/>
              </a:ext>
            </a:extLst>
          </p:cNvPr>
          <p:cNvSpPr/>
          <p:nvPr/>
        </p:nvSpPr>
        <p:spPr>
          <a:xfrm>
            <a:off x="517540" y="2114830"/>
            <a:ext cx="4718694" cy="1430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7C6D4-26C4-749F-186B-B54DF50F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8" y="2247000"/>
            <a:ext cx="4492317" cy="1166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92F1C-E954-C2D9-31E9-68BC7423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33565" b="-108502"/>
          <a:stretch/>
        </p:blipFill>
        <p:spPr>
          <a:xfrm>
            <a:off x="1273813" y="4011836"/>
            <a:ext cx="5163564" cy="606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4DD636-4462-F9DC-4EC9-0CCE05AE6F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435" b="-78929"/>
          <a:stretch/>
        </p:blipFill>
        <p:spPr>
          <a:xfrm>
            <a:off x="6437377" y="4011835"/>
            <a:ext cx="2608836" cy="520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C7B0C5-5254-3BC4-7FE3-A6A11F91A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34" y="5166966"/>
            <a:ext cx="7772400" cy="3950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CD2BD6-8BA3-18A7-A3AE-FF747B96D033}"/>
              </a:ext>
            </a:extLst>
          </p:cNvPr>
          <p:cNvSpPr/>
          <p:nvPr/>
        </p:nvSpPr>
        <p:spPr>
          <a:xfrm>
            <a:off x="10128790" y="-19319"/>
            <a:ext cx="2053832" cy="736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8DB321-B7AC-3199-22ED-1E3BF40D2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876" y="4401"/>
            <a:ext cx="1967852" cy="6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C5F8-2083-9B53-B898-E844CA65B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5EE9F01-2503-647E-2F5F-B33B8DB4B9D1}"/>
              </a:ext>
            </a:extLst>
          </p:cNvPr>
          <p:cNvSpPr/>
          <p:nvPr/>
        </p:nvSpPr>
        <p:spPr>
          <a:xfrm>
            <a:off x="2167659" y="5664354"/>
            <a:ext cx="8949258" cy="484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10FC43-4388-D915-6B08-E6A8FEDE7A5C}"/>
              </a:ext>
            </a:extLst>
          </p:cNvPr>
          <p:cNvSpPr/>
          <p:nvPr/>
        </p:nvSpPr>
        <p:spPr>
          <a:xfrm>
            <a:off x="2452777" y="3315695"/>
            <a:ext cx="8169283" cy="484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03A81-A033-BBF6-1E86-DDAB9D479E6D}"/>
              </a:ext>
            </a:extLst>
          </p:cNvPr>
          <p:cNvSpPr/>
          <p:nvPr/>
        </p:nvSpPr>
        <p:spPr>
          <a:xfrm>
            <a:off x="1879747" y="-15167"/>
            <a:ext cx="8059991" cy="60611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5BA049F-09E2-B84B-DD20-2CCCC78140C7}"/>
              </a:ext>
            </a:extLst>
          </p:cNvPr>
          <p:cNvSpPr/>
          <p:nvPr/>
        </p:nvSpPr>
        <p:spPr>
          <a:xfrm>
            <a:off x="177536" y="1339592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C4A9291-FB78-C549-6431-027619CED4C4}"/>
              </a:ext>
            </a:extLst>
          </p:cNvPr>
          <p:cNvSpPr/>
          <p:nvPr/>
        </p:nvSpPr>
        <p:spPr>
          <a:xfrm>
            <a:off x="6642288" y="1336088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36E2714-4532-172F-ABE4-C160B9BF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42" y="73326"/>
            <a:ext cx="7772400" cy="39506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59F5E1-38DA-6C03-D4D3-F31FB8D2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715" b="-5968"/>
          <a:stretch/>
        </p:blipFill>
        <p:spPr>
          <a:xfrm>
            <a:off x="8393007" y="1388301"/>
            <a:ext cx="973869" cy="3270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438C168-949C-EFD4-9433-44CB4594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124" t="-1" r="-3853" b="-17840"/>
          <a:stretch/>
        </p:blipFill>
        <p:spPr>
          <a:xfrm>
            <a:off x="9704778" y="1399875"/>
            <a:ext cx="917282" cy="33045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3BE3CE-B0AA-BB16-0322-E844B45D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" r="77896" b="-12732"/>
          <a:stretch/>
        </p:blipFill>
        <p:spPr>
          <a:xfrm>
            <a:off x="1962651" y="1399896"/>
            <a:ext cx="524486" cy="3330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8063253-BDA3-2E37-2FD5-2BA223A0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124" t="-1" r="13709" b="-10311"/>
          <a:stretch/>
        </p:blipFill>
        <p:spPr>
          <a:xfrm>
            <a:off x="3207163" y="1398721"/>
            <a:ext cx="561745" cy="333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53785-1970-D296-3D05-73333053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687" y="3454679"/>
            <a:ext cx="220583" cy="220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CA7E3-415F-9FBF-69DB-9227AA665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505" y="3442587"/>
            <a:ext cx="1446846" cy="274820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D2FFD6CE-7146-6078-9689-279858A3B67F}"/>
              </a:ext>
            </a:extLst>
          </p:cNvPr>
          <p:cNvSpPr/>
          <p:nvPr/>
        </p:nvSpPr>
        <p:spPr>
          <a:xfrm>
            <a:off x="2700363" y="2013995"/>
            <a:ext cx="506800" cy="1015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C8926BA-3C6C-E573-AB43-D5A8D27D6ED7}"/>
              </a:ext>
            </a:extLst>
          </p:cNvPr>
          <p:cNvSpPr/>
          <p:nvPr/>
        </p:nvSpPr>
        <p:spPr>
          <a:xfrm>
            <a:off x="9197978" y="2013995"/>
            <a:ext cx="506800" cy="1015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9AFAEF7E-52DC-442A-8641-E42759B643B8}"/>
              </a:ext>
            </a:extLst>
          </p:cNvPr>
          <p:cNvSpPr/>
          <p:nvPr/>
        </p:nvSpPr>
        <p:spPr>
          <a:xfrm>
            <a:off x="2791527" y="4310200"/>
            <a:ext cx="506800" cy="10679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AC150A3B-D30A-C803-F7CF-82FAE15ED71F}"/>
              </a:ext>
            </a:extLst>
          </p:cNvPr>
          <p:cNvSpPr/>
          <p:nvPr/>
        </p:nvSpPr>
        <p:spPr>
          <a:xfrm>
            <a:off x="9289142" y="4310200"/>
            <a:ext cx="506800" cy="10679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3BE6B7-4DDC-EB42-1851-54DDC3217708}"/>
              </a:ext>
            </a:extLst>
          </p:cNvPr>
          <p:cNvGrpSpPr/>
          <p:nvPr/>
        </p:nvGrpSpPr>
        <p:grpSpPr>
          <a:xfrm>
            <a:off x="4144101" y="4522348"/>
            <a:ext cx="4393023" cy="461514"/>
            <a:chOff x="-1" y="-122247"/>
            <a:chExt cx="4393023" cy="46151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F9D72-2D24-34D7-B9C4-3D0E1FB9504F}"/>
                </a:ext>
              </a:extLst>
            </p:cNvPr>
            <p:cNvSpPr/>
            <p:nvPr/>
          </p:nvSpPr>
          <p:spPr>
            <a:xfrm>
              <a:off x="-1" y="-122247"/>
              <a:ext cx="4393023" cy="4615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9ED03DE-4143-A2E4-995D-BCC26C08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96" y="2312"/>
              <a:ext cx="4218795" cy="24655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0ADC536-1763-CADA-8956-113577BD0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380" y="5756878"/>
            <a:ext cx="342900" cy="33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4FA34A-1B24-4456-2060-C56C36D82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7124" y="5761715"/>
            <a:ext cx="2418239" cy="325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D0D6CF-E530-FCC2-4F95-D5330FA35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1392" y="3395090"/>
            <a:ext cx="851301" cy="3247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45B9C5-1E44-D2F3-5EE2-DFD9D0741D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8133" y="5752040"/>
            <a:ext cx="1917005" cy="3253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A17421-5FB2-F39A-9A9E-01C491E58997}"/>
              </a:ext>
            </a:extLst>
          </p:cNvPr>
          <p:cNvSpPr/>
          <p:nvPr/>
        </p:nvSpPr>
        <p:spPr>
          <a:xfrm>
            <a:off x="8162005" y="1260243"/>
            <a:ext cx="3040810" cy="501323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0F35E2-AFE4-9A37-BFC4-8AA0A5B89014}"/>
              </a:ext>
            </a:extLst>
          </p:cNvPr>
          <p:cNvSpPr/>
          <p:nvPr/>
        </p:nvSpPr>
        <p:spPr>
          <a:xfrm>
            <a:off x="1665305" y="1260242"/>
            <a:ext cx="3040810" cy="501323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61232CF-A5B2-3B0E-9C55-D49309F0EF11}"/>
              </a:ext>
            </a:extLst>
          </p:cNvPr>
          <p:cNvSpPr/>
          <p:nvPr/>
        </p:nvSpPr>
        <p:spPr>
          <a:xfrm>
            <a:off x="3884582" y="2039446"/>
            <a:ext cx="4909625" cy="675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a.k.a. “succinct homomorphic MACs” [ILL24],</a:t>
            </a:r>
          </a:p>
          <a:p>
            <a:pPr algn="ctr"/>
            <a:r>
              <a:rPr lang="en-US" dirty="0"/>
              <a:t>“semi-private HSS” [MORS25] </a:t>
            </a:r>
          </a:p>
        </p:txBody>
      </p:sp>
    </p:spTree>
    <p:extLst>
      <p:ext uri="{BB962C8B-B14F-4D97-AF65-F5344CB8AC3E}">
        <p14:creationId xmlns:p14="http://schemas.microsoft.com/office/powerpoint/2010/main" val="38456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9" grpId="0" animBg="1"/>
      <p:bldP spid="10" grpId="0" animBg="1"/>
      <p:bldP spid="16" grpId="0" animBg="1"/>
      <p:bldP spid="17" grpId="0" animBg="1"/>
      <p:bldP spid="29" grpId="0" animBg="1"/>
      <p:bldP spid="3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7CC8-0EF4-7DF9-EB3A-F8560AE0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AED342-99DA-290E-CD0F-EBC4D125114E}"/>
              </a:ext>
            </a:extLst>
          </p:cNvPr>
          <p:cNvSpPr/>
          <p:nvPr/>
        </p:nvSpPr>
        <p:spPr>
          <a:xfrm>
            <a:off x="5140312" y="4077847"/>
            <a:ext cx="6842064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7AEDDEF-475C-4B75-F77E-36B797DD46D5}"/>
              </a:ext>
            </a:extLst>
          </p:cNvPr>
          <p:cNvSpPr/>
          <p:nvPr/>
        </p:nvSpPr>
        <p:spPr>
          <a:xfrm>
            <a:off x="21569" y="0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4C2CF3E-2DD0-7044-96F3-B61AA85FE59F}"/>
              </a:ext>
            </a:extLst>
          </p:cNvPr>
          <p:cNvSpPr/>
          <p:nvPr/>
        </p:nvSpPr>
        <p:spPr>
          <a:xfrm>
            <a:off x="7567324" y="10100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0BC724B-6431-8F71-513B-8243C03F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0715" b="-5968"/>
          <a:stretch/>
        </p:blipFill>
        <p:spPr>
          <a:xfrm>
            <a:off x="9010839" y="66280"/>
            <a:ext cx="973869" cy="3270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5AED225-0391-227C-D388-4B8EB90C14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3124" t="-1" r="-3853" b="-17840"/>
          <a:stretch/>
        </p:blipFill>
        <p:spPr>
          <a:xfrm>
            <a:off x="10217984" y="81068"/>
            <a:ext cx="917282" cy="33045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3072E1-9453-F514-8EB4-B2CEBF98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" r="77896" b="-12732"/>
          <a:stretch/>
        </p:blipFill>
        <p:spPr>
          <a:xfrm>
            <a:off x="1438610" y="44887"/>
            <a:ext cx="524486" cy="3330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BF867EB-431E-AA5A-3E8F-20B8079437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3124" t="-1" r="13709" b="-10311"/>
          <a:stretch/>
        </p:blipFill>
        <p:spPr>
          <a:xfrm>
            <a:off x="2241579" y="60304"/>
            <a:ext cx="561745" cy="333058"/>
          </a:xfrm>
          <a:prstGeom prst="rect">
            <a:avLst/>
          </a:prstGeom>
        </p:spPr>
      </p:pic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83E0977-C1DD-EACD-1926-D587B0BAAF9E}"/>
              </a:ext>
            </a:extLst>
          </p:cNvPr>
          <p:cNvSpPr/>
          <p:nvPr/>
        </p:nvSpPr>
        <p:spPr>
          <a:xfrm>
            <a:off x="6353425" y="945547"/>
            <a:ext cx="5458780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D0ADF2C-F4D7-CE99-1F04-2D901686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4" y="1056460"/>
            <a:ext cx="980838" cy="20154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4E34264-AD6F-ABB3-00E5-B13A0C66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011" y="1068853"/>
            <a:ext cx="980838" cy="2238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6449745-8718-EB2E-E343-0D3864B40C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41" r="83073" b="-47837"/>
          <a:stretch/>
        </p:blipFill>
        <p:spPr>
          <a:xfrm>
            <a:off x="9850290" y="955767"/>
            <a:ext cx="224288" cy="56229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38F8F4A-8196-9371-EA90-089B8DFDD4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66" r="66049" b="-102988"/>
          <a:stretch/>
        </p:blipFill>
        <p:spPr>
          <a:xfrm>
            <a:off x="11332029" y="945547"/>
            <a:ext cx="224288" cy="77207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BD2E86E-1601-93E4-3463-89B6789E7D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147" y="5789446"/>
            <a:ext cx="220583" cy="22058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5491B2F-BA91-3A54-3E44-2888FD7D56E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8525" y="5872620"/>
            <a:ext cx="1446846" cy="274820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6A51FB3-FFB5-BA12-B586-37568BE6A82D}"/>
              </a:ext>
            </a:extLst>
          </p:cNvPr>
          <p:cNvCxnSpPr>
            <a:cxnSpLocks/>
          </p:cNvCxnSpPr>
          <p:nvPr/>
        </p:nvCxnSpPr>
        <p:spPr>
          <a:xfrm flipH="1">
            <a:off x="7384648" y="461513"/>
            <a:ext cx="1646990" cy="445888"/>
          </a:xfrm>
          <a:prstGeom prst="line">
            <a:avLst/>
          </a:prstGeom>
          <a:ln w="762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439058C-8EBF-BF7E-3DBE-610FE127A99A}"/>
              </a:ext>
            </a:extLst>
          </p:cNvPr>
          <p:cNvCxnSpPr>
            <a:cxnSpLocks/>
          </p:cNvCxnSpPr>
          <p:nvPr/>
        </p:nvCxnSpPr>
        <p:spPr>
          <a:xfrm flipH="1">
            <a:off x="8791956" y="429743"/>
            <a:ext cx="1537596" cy="526024"/>
          </a:xfrm>
          <a:prstGeom prst="line">
            <a:avLst/>
          </a:prstGeom>
          <a:ln w="762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E8BD0DE-681A-04A7-AC30-613B630AFC6E}"/>
              </a:ext>
            </a:extLst>
          </p:cNvPr>
          <p:cNvCxnSpPr>
            <a:cxnSpLocks/>
          </p:cNvCxnSpPr>
          <p:nvPr/>
        </p:nvCxnSpPr>
        <p:spPr>
          <a:xfrm>
            <a:off x="9557821" y="363152"/>
            <a:ext cx="392600" cy="524259"/>
          </a:xfrm>
          <a:prstGeom prst="line">
            <a:avLst/>
          </a:prstGeom>
          <a:ln w="317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9E4445A-7E8F-A7C8-20B4-0E4447D36BD9}"/>
              </a:ext>
            </a:extLst>
          </p:cNvPr>
          <p:cNvCxnSpPr>
            <a:cxnSpLocks/>
          </p:cNvCxnSpPr>
          <p:nvPr/>
        </p:nvCxnSpPr>
        <p:spPr>
          <a:xfrm>
            <a:off x="10974806" y="339212"/>
            <a:ext cx="392600" cy="524259"/>
          </a:xfrm>
          <a:prstGeom prst="line">
            <a:avLst/>
          </a:prstGeom>
          <a:ln w="317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AD702B0-B614-2219-74BC-91F397A6A768}"/>
              </a:ext>
            </a:extLst>
          </p:cNvPr>
          <p:cNvSpPr/>
          <p:nvPr/>
        </p:nvSpPr>
        <p:spPr>
          <a:xfrm>
            <a:off x="6353425" y="2067296"/>
            <a:ext cx="5458780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562B8-14E1-9C24-BC93-B032268E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4" y="2178209"/>
            <a:ext cx="980838" cy="201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873CB-738D-5B15-449E-240FB7B3B5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41" r="83073" b="-47837"/>
          <a:stretch/>
        </p:blipFill>
        <p:spPr>
          <a:xfrm>
            <a:off x="9850290" y="2077516"/>
            <a:ext cx="224288" cy="562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2DA2DA-536F-E8CF-FBA5-EF0228FB77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66" r="66049" b="-102988"/>
          <a:stretch/>
        </p:blipFill>
        <p:spPr>
          <a:xfrm>
            <a:off x="11329462" y="2094730"/>
            <a:ext cx="224288" cy="772072"/>
          </a:xfrm>
          <a:prstGeom prst="rect">
            <a:avLst/>
          </a:prstGeom>
        </p:spPr>
      </p:pic>
      <p:sp>
        <p:nvSpPr>
          <p:cNvPr id="142" name="Down Arrow 141">
            <a:extLst>
              <a:ext uri="{FF2B5EF4-FFF2-40B4-BE49-F238E27FC236}">
                <a16:creationId xmlns:a16="http://schemas.microsoft.com/office/drawing/2014/main" id="{D08062E1-FBFE-8799-0FB4-569AD82EA725}"/>
              </a:ext>
            </a:extLst>
          </p:cNvPr>
          <p:cNvSpPr/>
          <p:nvPr/>
        </p:nvSpPr>
        <p:spPr>
          <a:xfrm>
            <a:off x="8693130" y="2574736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DF353-F2C3-14F8-7E37-54C18915D5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9297" b="-12650"/>
          <a:stretch/>
        </p:blipFill>
        <p:spPr>
          <a:xfrm>
            <a:off x="4121237" y="4139418"/>
            <a:ext cx="7772400" cy="409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512CBE-616F-16F2-571A-9A4D414F8C6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51498"/>
          <a:stretch/>
        </p:blipFill>
        <p:spPr>
          <a:xfrm>
            <a:off x="4905756" y="3358753"/>
            <a:ext cx="7772400" cy="333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94AB28-3696-ACC7-F8C3-07577F66D45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0561" t="1" r="47674" b="51497"/>
          <a:stretch/>
        </p:blipFill>
        <p:spPr>
          <a:xfrm>
            <a:off x="8184799" y="2122581"/>
            <a:ext cx="914400" cy="333058"/>
          </a:xfrm>
          <a:prstGeom prst="rect">
            <a:avLst/>
          </a:prstGeom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28C3AFAA-7CF7-3B4F-2C7C-7591FB67B539}"/>
              </a:ext>
            </a:extLst>
          </p:cNvPr>
          <p:cNvSpPr/>
          <p:nvPr/>
        </p:nvSpPr>
        <p:spPr>
          <a:xfrm>
            <a:off x="8735281" y="4779335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F4B4039D-E009-FDC4-8DEA-A62248BD4588}"/>
              </a:ext>
            </a:extLst>
          </p:cNvPr>
          <p:cNvSpPr/>
          <p:nvPr/>
        </p:nvSpPr>
        <p:spPr>
          <a:xfrm>
            <a:off x="8735281" y="1339765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8E74B7E-AA6A-BA92-48F6-041D42C2A489}"/>
              </a:ext>
            </a:extLst>
          </p:cNvPr>
          <p:cNvSpPr/>
          <p:nvPr/>
        </p:nvSpPr>
        <p:spPr>
          <a:xfrm>
            <a:off x="389842" y="1836539"/>
            <a:ext cx="3015190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30CA29-B939-1389-1320-F02988812A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0561" t="1" r="55886" b="42167"/>
          <a:stretch/>
        </p:blipFill>
        <p:spPr>
          <a:xfrm>
            <a:off x="2199562" y="1891985"/>
            <a:ext cx="276175" cy="397125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D51D378A-6742-E74A-C8AD-D26832A83299}"/>
              </a:ext>
            </a:extLst>
          </p:cNvPr>
          <p:cNvSpPr/>
          <p:nvPr/>
        </p:nvSpPr>
        <p:spPr>
          <a:xfrm>
            <a:off x="1525180" y="933303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D296A-BFD6-9619-A6A7-CF836FC6C2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6360" r="53532" b="1"/>
          <a:stretch/>
        </p:blipFill>
        <p:spPr>
          <a:xfrm>
            <a:off x="836948" y="1836539"/>
            <a:ext cx="658596" cy="39712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61C5262A-3286-3D4C-628E-9FE2913F5F73}"/>
              </a:ext>
            </a:extLst>
          </p:cNvPr>
          <p:cNvSpPr/>
          <p:nvPr/>
        </p:nvSpPr>
        <p:spPr>
          <a:xfrm>
            <a:off x="1600433" y="4539361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8E276E-84F2-05B5-B7CE-D3F1405C6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673" y="5674667"/>
            <a:ext cx="1446846" cy="335362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D1080B4-EC92-441D-4FDC-2B08DBFB8E1C}"/>
              </a:ext>
            </a:extLst>
          </p:cNvPr>
          <p:cNvSpPr/>
          <p:nvPr/>
        </p:nvSpPr>
        <p:spPr>
          <a:xfrm>
            <a:off x="2062834" y="17326"/>
            <a:ext cx="829461" cy="2216338"/>
          </a:xfrm>
          <a:prstGeom prst="roundRect">
            <a:avLst/>
          </a:prstGeom>
          <a:solidFill>
            <a:srgbClr val="C00000">
              <a:alpha val="1568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6AD3950-C082-8E8D-E0BB-D912E5C6F231}"/>
              </a:ext>
            </a:extLst>
          </p:cNvPr>
          <p:cNvSpPr/>
          <p:nvPr/>
        </p:nvSpPr>
        <p:spPr>
          <a:xfrm>
            <a:off x="8008749" y="926932"/>
            <a:ext cx="1196287" cy="1597123"/>
          </a:xfrm>
          <a:prstGeom prst="roundRect">
            <a:avLst/>
          </a:prstGeom>
          <a:solidFill>
            <a:srgbClr val="C00000">
              <a:alpha val="1568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1B30D6B-5F8C-174F-E37B-7D433E3C9757}"/>
              </a:ext>
            </a:extLst>
          </p:cNvPr>
          <p:cNvSpPr/>
          <p:nvPr/>
        </p:nvSpPr>
        <p:spPr>
          <a:xfrm>
            <a:off x="10003827" y="4151155"/>
            <a:ext cx="749430" cy="283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3C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37F7D-D774-9B34-69E8-B8F71B5435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267" y="69069"/>
            <a:ext cx="1967852" cy="6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6" grpId="0" animBg="1"/>
      <p:bldP spid="6" grpId="0" animBg="1"/>
      <p:bldP spid="142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20B8-11C2-B477-7D90-9969300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BitGC</a:t>
            </a:r>
            <a:r>
              <a:rPr lang="en-US" dirty="0"/>
              <a:t> (Being) Made  Concretely 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DAE5-3900-856C-E1D3-1DEAB2A7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Offline homomorphic PRG expansion: </a:t>
            </a:r>
          </a:p>
          <a:p>
            <a:pPr lvl="1"/>
            <a:r>
              <a:rPr lang="en-US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↑</a:t>
            </a:r>
            <a:r>
              <a:rPr lang="zh-CN" altLang="en-US" dirty="0"/>
              <a:t> </a:t>
            </a:r>
            <a:r>
              <a:rPr lang="en-US" dirty="0"/>
              <a:t>Depth-</a:t>
            </a:r>
            <a:r>
              <a:rPr lang="en-US" altLang="zh-CN" dirty="0"/>
              <a:t>5</a:t>
            </a:r>
            <a:r>
              <a:rPr lang="en-US" dirty="0"/>
              <a:t> BGV</a:t>
            </a:r>
          </a:p>
          <a:p>
            <a:pPr lvl="1"/>
            <a:r>
              <a:rPr lang="en-US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↑</a:t>
            </a:r>
            <a:r>
              <a:rPr lang="zh-CN" altLang="en-US" dirty="0"/>
              <a:t> </a:t>
            </a:r>
            <a:r>
              <a:rPr lang="en-US" dirty="0"/>
              <a:t>SIMD-accelerated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↓ </a:t>
            </a:r>
            <a:r>
              <a:rPr lang="en-US" dirty="0"/>
              <a:t>Ciphertext unpacking to RLWE ciphertext</a:t>
            </a:r>
          </a:p>
          <a:p>
            <a:pPr lvl="1"/>
            <a:endParaRPr lang="en-US" dirty="0"/>
          </a:p>
          <a:p>
            <a:r>
              <a:rPr lang="en-US" dirty="0"/>
              <a:t>Gate assembling:</a:t>
            </a:r>
          </a:p>
          <a:p>
            <a:pPr lvl="1"/>
            <a:r>
              <a:rPr lang="en-US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↑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en-US" dirty="0"/>
              <a:t> ring multiplications per gate</a:t>
            </a:r>
          </a:p>
          <a:p>
            <a:pPr lvl="1"/>
            <a:r>
              <a:rPr lang="en-US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↑</a:t>
            </a:r>
            <a:r>
              <a:rPr lang="en-US" dirty="0"/>
              <a:t> ️ Additive homomorphism sufficient to assemble the gate</a:t>
            </a:r>
          </a:p>
          <a:p>
            <a:pPr lvl="1"/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↓</a:t>
            </a:r>
            <a:r>
              <a:rPr lang="zh-CN" altLang="en-US" dirty="0"/>
              <a:t> </a:t>
            </a:r>
            <a:r>
              <a:rPr lang="en-US" dirty="0"/>
              <a:t>Increase size of AND to </a:t>
            </a:r>
            <a:r>
              <a:rPr lang="en-US" altLang="zh-CN" dirty="0"/>
              <a:t>6</a:t>
            </a:r>
            <a:r>
              <a:rPr lang="en-US" dirty="0"/>
              <a:t> bits and XOR to 2 bits</a:t>
            </a:r>
          </a:p>
        </p:txBody>
      </p:sp>
    </p:spTree>
    <p:extLst>
      <p:ext uri="{BB962C8B-B14F-4D97-AF65-F5344CB8AC3E}">
        <p14:creationId xmlns:p14="http://schemas.microsoft.com/office/powerpoint/2010/main" val="310324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7A2F-D3D6-378F-6E02-685ECEDE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806B-B6DE-222D-8B03-C1D0BA07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BitGC</a:t>
            </a:r>
            <a:r>
              <a:rPr lang="en-US" dirty="0"/>
              <a:t> (Being) Made  Concretely 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3D33-82F2-CF3A-22BD-38B140E1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CPU, single-thread </a:t>
            </a:r>
          </a:p>
          <a:p>
            <a:r>
              <a:rPr lang="en-US" dirty="0"/>
              <a:t>Offline preprocessing: 1 – 7 </a:t>
            </a:r>
            <a:r>
              <a:rPr lang="en-US" dirty="0" err="1"/>
              <a:t>ms</a:t>
            </a:r>
            <a:r>
              <a:rPr lang="en-US" dirty="0"/>
              <a:t> per gate</a:t>
            </a:r>
          </a:p>
          <a:p>
            <a:r>
              <a:rPr lang="en-US" dirty="0"/>
              <a:t>Garbling: 3 </a:t>
            </a:r>
            <a:r>
              <a:rPr lang="en-US" dirty="0" err="1"/>
              <a:t>ms</a:t>
            </a:r>
            <a:r>
              <a:rPr lang="en-US" dirty="0"/>
              <a:t> per gate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FPGA (estimated)</a:t>
            </a:r>
          </a:p>
          <a:p>
            <a:r>
              <a:rPr lang="en-US" dirty="0"/>
              <a:t>Offline preprocessing: 0.1 – 0.4 us per gate</a:t>
            </a:r>
          </a:p>
          <a:p>
            <a:r>
              <a:rPr lang="en-US" dirty="0"/>
              <a:t>Garbling: 0.2 us per gate</a:t>
            </a:r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7AEC745-4AD2-1312-DB07-2274D69A0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278" y="3726858"/>
            <a:ext cx="4318782" cy="142638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E8BB36-FB76-E157-88C3-CE56A14E78FB}"/>
              </a:ext>
            </a:extLst>
          </p:cNvPr>
          <p:cNvSpPr/>
          <p:nvPr/>
        </p:nvSpPr>
        <p:spPr>
          <a:xfrm>
            <a:off x="7479925" y="1690689"/>
            <a:ext cx="4606057" cy="1026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FHE and garbling are for different purposes but speed comparable to TFHE evaluation.</a:t>
            </a:r>
          </a:p>
        </p:txBody>
      </p:sp>
    </p:spTree>
    <p:extLst>
      <p:ext uri="{BB962C8B-B14F-4D97-AF65-F5344CB8AC3E}">
        <p14:creationId xmlns:p14="http://schemas.microsoft.com/office/powerpoint/2010/main" val="7539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AI-generated content may be incorrect.">
            <a:extLst>
              <a:ext uri="{FF2B5EF4-FFF2-40B4-BE49-F238E27FC236}">
                <a16:creationId xmlns:a16="http://schemas.microsoft.com/office/drawing/2014/main" id="{CE494564-D985-F025-336A-837BFD2E88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809"/>
            <a:ext cx="3865618" cy="903901"/>
          </a:xfrm>
          <a:prstGeom prst="rect">
            <a:avLst/>
          </a:prstGeom>
        </p:spPr>
      </p:pic>
      <p:pic>
        <p:nvPicPr>
          <p:cNvPr id="11" name="Picture 10" descr="A close up of words&#10;&#10;AI-generated content may be incorrect.">
            <a:extLst>
              <a:ext uri="{FF2B5EF4-FFF2-40B4-BE49-F238E27FC236}">
                <a16:creationId xmlns:a16="http://schemas.microsoft.com/office/drawing/2014/main" id="{B1F8FE4A-659D-8785-86EB-3F2A878B88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775" y="367623"/>
            <a:ext cx="4078606" cy="757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1C6911-E4CD-40FE-D356-9AAAD78ECE04}"/>
              </a:ext>
            </a:extLst>
          </p:cNvPr>
          <p:cNvSpPr txBox="1"/>
          <p:nvPr/>
        </p:nvSpPr>
        <p:spPr>
          <a:xfrm>
            <a:off x="1516460" y="917488"/>
            <a:ext cx="375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~0.1 s/gate        USENIX</a:t>
            </a:r>
            <a:r>
              <a:rPr lang="zh-CN" altLang="en-US" dirty="0"/>
              <a:t> </a:t>
            </a:r>
            <a:r>
              <a:rPr lang="en-US" altLang="zh-CN" dirty="0"/>
              <a:t>2004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728EA-2E78-6967-F67E-E4F2FA752A0B}"/>
              </a:ext>
            </a:extLst>
          </p:cNvPr>
          <p:cNvSpPr txBox="1"/>
          <p:nvPr/>
        </p:nvSpPr>
        <p:spPr>
          <a:xfrm>
            <a:off x="9289683" y="934905"/>
            <a:ext cx="291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~100</a:t>
            </a:r>
            <a:r>
              <a:rPr lang="en-US" altLang="zh-CN" baseline="30000" dirty="0"/>
              <a:t> </a:t>
            </a:r>
            <a:r>
              <a:rPr lang="en-US" altLang="zh-CN" dirty="0"/>
              <a:t>ns/gate             SP 2013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4A5020-DCB6-3D67-4D81-33F3F3884FEB}"/>
              </a:ext>
            </a:extLst>
          </p:cNvPr>
          <p:cNvSpPr/>
          <p:nvPr/>
        </p:nvSpPr>
        <p:spPr>
          <a:xfrm>
            <a:off x="1476691" y="5722090"/>
            <a:ext cx="2060484" cy="811399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BitGC</a:t>
            </a:r>
            <a:r>
              <a:rPr lang="zh-CN" altLang="en-US" dirty="0"/>
              <a:t> </a:t>
            </a:r>
            <a:r>
              <a:rPr lang="en-US" altLang="zh-CN" dirty="0"/>
              <a:t>2025</a:t>
            </a:r>
            <a:endParaRPr lang="en-US" dirty="0"/>
          </a:p>
          <a:p>
            <a:pPr algn="ctr"/>
            <a:r>
              <a:rPr lang="en-US" dirty="0"/>
              <a:t>0.01 s/gate                                                  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8055B9C-CAB1-D60E-29A9-88056D94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025" y="-326793"/>
            <a:ext cx="10515600" cy="1325563"/>
          </a:xfrm>
        </p:spPr>
        <p:txBody>
          <a:bodyPr/>
          <a:lstStyle/>
          <a:p>
            <a:r>
              <a:rPr lang="en-US" dirty="0"/>
              <a:t>What 10 years can do?</a:t>
            </a:r>
          </a:p>
        </p:txBody>
      </p:sp>
      <p:pic>
        <p:nvPicPr>
          <p:cNvPr id="24" name="Picture 23" descr="A person standing in front of a computer&#10;&#10;AI-generated content may be incorrect.">
            <a:extLst>
              <a:ext uri="{FF2B5EF4-FFF2-40B4-BE49-F238E27FC236}">
                <a16:creationId xmlns:a16="http://schemas.microsoft.com/office/drawing/2014/main" id="{141892D0-54AE-435E-CD28-410775F8CB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346"/>
            <a:ext cx="4929785" cy="3802012"/>
          </a:xfrm>
          <a:prstGeom prst="rect">
            <a:avLst/>
          </a:prstGeom>
        </p:spPr>
      </p:pic>
      <p:pic>
        <p:nvPicPr>
          <p:cNvPr id="26" name="Picture 25" descr="A person in a pink shirt&#10;&#10;AI-generated content may be incorrect.">
            <a:extLst>
              <a:ext uri="{FF2B5EF4-FFF2-40B4-BE49-F238E27FC236}">
                <a16:creationId xmlns:a16="http://schemas.microsoft.com/office/drawing/2014/main" id="{75E0D2E7-AC24-3291-10A6-554892ADF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254" y="1846217"/>
            <a:ext cx="5154572" cy="38157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0745A97-3B1E-B8FE-5D35-AEA11B55F5EE}"/>
              </a:ext>
            </a:extLst>
          </p:cNvPr>
          <p:cNvSpPr txBox="1"/>
          <p:nvPr/>
        </p:nvSpPr>
        <p:spPr>
          <a:xfrm>
            <a:off x="2944366" y="5200414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Cryptography Boot Camp </a:t>
            </a:r>
            <a:r>
              <a:rPr lang="en-US" altLang="zh-CN" dirty="0"/>
              <a:t>2015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8D9A82-4EA5-A4B5-C767-5FA47EE03DBB}"/>
              </a:ext>
            </a:extLst>
          </p:cNvPr>
          <p:cNvSpPr txBox="1"/>
          <p:nvPr/>
        </p:nvSpPr>
        <p:spPr>
          <a:xfrm>
            <a:off x="6519407" y="1548559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Cryptography 10 Years Later</a:t>
            </a:r>
          </a:p>
        </p:txBody>
      </p:sp>
      <p:sp>
        <p:nvSpPr>
          <p:cNvPr id="29" name="Explosion 1 28">
            <a:extLst>
              <a:ext uri="{FF2B5EF4-FFF2-40B4-BE49-F238E27FC236}">
                <a16:creationId xmlns:a16="http://schemas.microsoft.com/office/drawing/2014/main" id="{FD81A12C-862E-28CF-A798-5BA57F9AB5B6}"/>
              </a:ext>
            </a:extLst>
          </p:cNvPr>
          <p:cNvSpPr/>
          <p:nvPr/>
        </p:nvSpPr>
        <p:spPr>
          <a:xfrm>
            <a:off x="7560513" y="5569746"/>
            <a:ext cx="3843130" cy="1772509"/>
          </a:xfrm>
          <a:prstGeom prst="irregularSeal1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BitGCrazy</a:t>
            </a:r>
            <a:r>
              <a:rPr lang="en-US" dirty="0"/>
              <a:t> 2035</a:t>
            </a:r>
          </a:p>
          <a:p>
            <a:pPr algn="ctr"/>
            <a:r>
              <a:rPr lang="en-US" dirty="0"/>
              <a:t>?? s/gate</a:t>
            </a:r>
          </a:p>
        </p:txBody>
      </p:sp>
    </p:spTree>
    <p:extLst>
      <p:ext uri="{BB962C8B-B14F-4D97-AF65-F5344CB8AC3E}">
        <p14:creationId xmlns:p14="http://schemas.microsoft.com/office/powerpoint/2010/main" val="10626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7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B3C0C9-8E57-64AC-9F90-81C596A5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9EC7-C948-7A76-5F36-E510089C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BitGC</a:t>
            </a:r>
            <a:r>
              <a:rPr lang="en-US" dirty="0"/>
              <a:t>: A garbling scheme of size </a:t>
            </a:r>
            <a:r>
              <a:rPr lang="en-US" b="1" dirty="0"/>
              <a:t>1 bit</a:t>
            </a:r>
            <a:r>
              <a:rPr lang="en-US" dirty="0"/>
              <a:t> per Boolean gate</a:t>
            </a:r>
          </a:p>
          <a:p>
            <a:pPr lvl="1"/>
            <a:r>
              <a:rPr lang="en-US" dirty="0"/>
              <a:t>Hanlin Liu, Xiao Wang, Kang Yang, Yu Yu</a:t>
            </a:r>
          </a:p>
          <a:p>
            <a:pPr lvl="1"/>
            <a:r>
              <a:rPr lang="en-US" dirty="0"/>
              <a:t>Circular-secure Ring LWE</a:t>
            </a:r>
          </a:p>
          <a:p>
            <a:pPr lvl="1"/>
            <a:r>
              <a:rPr lang="en-US" dirty="0"/>
              <a:t>Appeared in </a:t>
            </a:r>
            <a:r>
              <a:rPr lang="en-US" b="1" dirty="0" err="1"/>
              <a:t>Eurocrypt</a:t>
            </a:r>
            <a:r>
              <a:rPr lang="en-US" b="1" dirty="0"/>
              <a:t> 2025</a:t>
            </a:r>
          </a:p>
          <a:p>
            <a:pPr lvl="1"/>
            <a:endParaRPr lang="en-US" dirty="0"/>
          </a:p>
          <a:p>
            <a:r>
              <a:rPr lang="en-US" dirty="0"/>
              <a:t>Ongoing progress in pushing </a:t>
            </a:r>
            <a:r>
              <a:rPr lang="en-US" dirty="0" err="1"/>
              <a:t>BitGC’s</a:t>
            </a:r>
            <a:r>
              <a:rPr lang="en-US" dirty="0"/>
              <a:t> concrete efficiency</a:t>
            </a:r>
          </a:p>
          <a:p>
            <a:pPr lvl="1"/>
            <a:r>
              <a:rPr lang="en-US" dirty="0"/>
              <a:t>LWYY + Wenhao Zhang, Wenjie Lu, and Chenkai Weng</a:t>
            </a:r>
          </a:p>
          <a:p>
            <a:pPr lvl="1"/>
            <a:r>
              <a:rPr lang="en-US" dirty="0"/>
              <a:t>10 </a:t>
            </a:r>
            <a:r>
              <a:rPr lang="en-US" dirty="0" err="1"/>
              <a:t>ms</a:t>
            </a:r>
            <a:r>
              <a:rPr lang="en-US" dirty="0"/>
              <a:t> per gate for single-thread CPU (with some caveat)</a:t>
            </a:r>
          </a:p>
        </p:txBody>
      </p:sp>
    </p:spTree>
    <p:extLst>
      <p:ext uri="{BB962C8B-B14F-4D97-AF65-F5344CB8AC3E}">
        <p14:creationId xmlns:p14="http://schemas.microsoft.com/office/powerpoint/2010/main" val="287627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0458-6B3C-8E97-44AA-13976E6D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D64B-015A-F85F-2FB7-895D9DCE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appear</a:t>
            </a:r>
            <a:r>
              <a:rPr lang="en-US" b="1" dirty="0"/>
              <a:t> Crypto 2025</a:t>
            </a:r>
            <a:endParaRPr lang="en-US" dirty="0"/>
          </a:p>
          <a:p>
            <a:pPr lvl="1"/>
            <a:r>
              <a:rPr lang="en-US" i="1" dirty="0"/>
              <a:t>“Authenticated </a:t>
            </a:r>
            <a:r>
              <a:rPr lang="en-US" i="1" dirty="0" err="1"/>
              <a:t>BitGC</a:t>
            </a:r>
            <a:r>
              <a:rPr lang="en-US" i="1" dirty="0"/>
              <a:t> for Actively Secure Rate-One 2PC”</a:t>
            </a:r>
            <a:r>
              <a:rPr lang="en-US" dirty="0"/>
              <a:t> by Liu, Wang, Yang, Yu</a:t>
            </a:r>
          </a:p>
          <a:p>
            <a:pPr lvl="1"/>
            <a:r>
              <a:rPr lang="en-US" i="1" dirty="0"/>
              <a:t>“A Unified Framework for Succinct Garbling from Homomorphic Secret Sharing”</a:t>
            </a:r>
            <a:r>
              <a:rPr lang="en-US" dirty="0"/>
              <a:t> by </a:t>
            </a:r>
            <a:r>
              <a:rPr lang="en-US" dirty="0" err="1"/>
              <a:t>Ishai</a:t>
            </a:r>
            <a:r>
              <a:rPr lang="en-US" dirty="0"/>
              <a:t>, Li, Lin</a:t>
            </a:r>
          </a:p>
          <a:p>
            <a:pPr lvl="1"/>
            <a:r>
              <a:rPr lang="en-US" i="1" dirty="0"/>
              <a:t>“Silent Circuit </a:t>
            </a:r>
            <a:r>
              <a:rPr lang="en-US" i="1" dirty="0" err="1"/>
              <a:t>Relinearisation</a:t>
            </a:r>
            <a:r>
              <a:rPr lang="en-US" i="1" dirty="0"/>
              <a:t>: Sublinear-Size (Boolean and Arithmetic) Garbled Circuits from DCR”  by </a:t>
            </a:r>
            <a:r>
              <a:rPr lang="en-US" dirty="0"/>
              <a:t>Meyer, Orlandi, Roy, Scholl</a:t>
            </a:r>
          </a:p>
          <a:p>
            <a:pPr lvl="1"/>
            <a:endParaRPr lang="en-US" dirty="0"/>
          </a:p>
          <a:p>
            <a:r>
              <a:rPr lang="en-US" dirty="0"/>
              <a:t>To appear </a:t>
            </a:r>
            <a:r>
              <a:rPr lang="en-US" b="1" dirty="0"/>
              <a:t>FOCS 2025</a:t>
            </a:r>
            <a:endParaRPr lang="en-US" dirty="0"/>
          </a:p>
          <a:p>
            <a:pPr lvl="1"/>
            <a:r>
              <a:rPr lang="en-US" i="1" dirty="0"/>
              <a:t>“Succinct Homomorphic MACs from Groups and Applications”</a:t>
            </a:r>
            <a:r>
              <a:rPr lang="en-US" dirty="0"/>
              <a:t> by </a:t>
            </a:r>
            <a:r>
              <a:rPr lang="en-US" dirty="0" err="1"/>
              <a:t>Ishai</a:t>
            </a:r>
            <a:r>
              <a:rPr lang="en-US" dirty="0"/>
              <a:t>, Li, Lin, </a:t>
            </a:r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82B935-EDFB-29EE-5D4E-1F76E2A3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-1"/>
            <a:ext cx="6858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43F59-2676-754A-A1BC-6A19E8DFE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EE31C0-74BC-6035-7A03-1D1F8FEEFEBC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6C5F7C-1E80-6366-3726-A6A1359B8390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2A9D89-13BE-9353-BAFD-B14944C4E25E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132ADD4-A9C4-43F2-8FB8-3B37B3ED32EF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C4880C-69C7-8E19-3B18-7006F6D2E688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3A01C2-308D-82CE-EF53-D595EA8FCEE0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0C2342-2F52-B6CA-7E2F-BBF9BF7747FA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9C2E788-1A73-0DC1-4FC5-DE4A2ED2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5EFFA9-7386-5479-9ABE-4D15CEA1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9C3313-115B-03FB-E266-DB0A39B0A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1DB6B4-F27D-90E7-ECD1-6AC84E8C3D24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54D1D5-A658-DF2D-9F22-6404DAEA0AED}"/>
              </a:ext>
            </a:extLst>
          </p:cNvPr>
          <p:cNvSpPr/>
          <p:nvPr/>
        </p:nvSpPr>
        <p:spPr>
          <a:xfrm>
            <a:off x="7961398" y="265016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400AA6-43B7-DCA3-FB48-AF673FB03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262" y="2690025"/>
            <a:ext cx="2001017" cy="285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914C4A-9A51-3268-DB72-22EC772BF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101" y="2727666"/>
            <a:ext cx="1224632" cy="2844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F61663-A065-DC40-7C8B-676921CA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90" y="-224988"/>
            <a:ext cx="10515600" cy="1325563"/>
          </a:xfrm>
        </p:spPr>
        <p:txBody>
          <a:bodyPr/>
          <a:lstStyle/>
          <a:p>
            <a:r>
              <a:rPr lang="en-US" dirty="0"/>
              <a:t>Why Classical Garbled Circuit is So Big?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D42C221-3A9E-9E33-4F25-FCB2755B1B41}"/>
              </a:ext>
            </a:extLst>
          </p:cNvPr>
          <p:cNvSpPr/>
          <p:nvPr/>
        </p:nvSpPr>
        <p:spPr>
          <a:xfrm>
            <a:off x="3858768" y="3608831"/>
            <a:ext cx="3470031" cy="544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Encryptions of C’s under (A,B)’s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AE1BA9-08EC-3707-3E22-3E4021146F00}"/>
              </a:ext>
            </a:extLst>
          </p:cNvPr>
          <p:cNvCxnSpPr/>
          <p:nvPr/>
        </p:nvCxnSpPr>
        <p:spPr>
          <a:xfrm>
            <a:off x="3657600" y="4292242"/>
            <a:ext cx="395020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9EA9727-E2B1-C9EE-B2B3-59915B92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27" y="2676717"/>
            <a:ext cx="1056447" cy="3353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586FEF-EA78-95DE-7A44-D6E5061AD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147" y="5350486"/>
            <a:ext cx="530883" cy="285860"/>
          </a:xfrm>
          <a:prstGeom prst="rect">
            <a:avLst/>
          </a:prstGeom>
        </p:spPr>
      </p:pic>
      <p:sp>
        <p:nvSpPr>
          <p:cNvPr id="29" name="Oval Callout 28">
            <a:extLst>
              <a:ext uri="{FF2B5EF4-FFF2-40B4-BE49-F238E27FC236}">
                <a16:creationId xmlns:a16="http://schemas.microsoft.com/office/drawing/2014/main" id="{5A2CDB13-000D-597C-45EA-55766227D82F}"/>
              </a:ext>
            </a:extLst>
          </p:cNvPr>
          <p:cNvSpPr/>
          <p:nvPr/>
        </p:nvSpPr>
        <p:spPr>
          <a:xfrm>
            <a:off x="6091125" y="4361652"/>
            <a:ext cx="2829463" cy="814180"/>
          </a:xfrm>
          <a:prstGeom prst="wedgeEllipseCallout">
            <a:avLst>
              <a:gd name="adj1" fmla="val -43148"/>
              <a:gd name="adj2" fmla="val -709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contain information of C</a:t>
            </a:r>
          </a:p>
        </p:txBody>
      </p:sp>
    </p:spTree>
    <p:extLst>
      <p:ext uri="{BB962C8B-B14F-4D97-AF65-F5344CB8AC3E}">
        <p14:creationId xmlns:p14="http://schemas.microsoft.com/office/powerpoint/2010/main" val="32144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8F5A-EB03-5EFD-E982-807AA850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5A88AE-14D3-94A0-6962-64CCF7C6EA56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815321-40C7-922E-54F1-4A8444E31F7D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CE8EA1-4196-ABCA-C11D-1AC279D2C00B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F90485-DD91-488F-FF24-A2908B4FDF2F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E93B0-CF1A-6358-316B-36DC9B2A7BA6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438532-14ED-81D4-CFCD-4AC206BF8CDA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4B6942-9CF7-A859-8C3F-73928C009E46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8E6A-E196-3671-EB6B-2DEC3C45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0C4BF-C027-E40B-D550-F6E3D644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38E5CD-E7AC-FB51-0C56-36E765E0C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3DB0D-DB24-ADF5-D559-546741895BE4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4CA1F6-34F1-0F1A-6303-F6A24145E1E4}"/>
              </a:ext>
            </a:extLst>
          </p:cNvPr>
          <p:cNvSpPr/>
          <p:nvPr/>
        </p:nvSpPr>
        <p:spPr>
          <a:xfrm>
            <a:off x="7961398" y="265016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CCF347-D438-E269-F1EB-0EB1AE57B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35" y="1665514"/>
            <a:ext cx="2022038" cy="33536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0E76DE-C3AB-1876-76F7-8818B984492B}"/>
              </a:ext>
            </a:extLst>
          </p:cNvPr>
          <p:cNvSpPr/>
          <p:nvPr/>
        </p:nvSpPr>
        <p:spPr>
          <a:xfrm>
            <a:off x="4114071" y="3779436"/>
            <a:ext cx="3249234" cy="9357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Encryptions of output shares under input shares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19A598-9CBC-BB54-E6A3-CA60A1A2B96E}"/>
              </a:ext>
            </a:extLst>
          </p:cNvPr>
          <p:cNvCxnSpPr/>
          <p:nvPr/>
        </p:nvCxnSpPr>
        <p:spPr>
          <a:xfrm>
            <a:off x="3692106" y="4853582"/>
            <a:ext cx="395020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13A065D-06CB-2F76-F07B-9B80D8C9F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023" y="5161238"/>
            <a:ext cx="2247900" cy="46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B95A04-FB6F-55D2-48FB-E4EB14367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030" y="5161238"/>
            <a:ext cx="2247900" cy="4699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9B95C71-BB59-4D09-9191-E8D20B319801}"/>
              </a:ext>
            </a:extLst>
          </p:cNvPr>
          <p:cNvSpPr txBox="1">
            <a:spLocks/>
          </p:cNvSpPr>
          <p:nvPr/>
        </p:nvSpPr>
        <p:spPr>
          <a:xfrm>
            <a:off x="4261140" y="-2145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 Different Way to Think About GC</a:t>
            </a:r>
            <a:endParaRPr lang="en-US" dirty="0"/>
          </a:p>
        </p:txBody>
      </p: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5F3AC472-ACBA-9A66-630E-B0C609DECEB5}"/>
              </a:ext>
            </a:extLst>
          </p:cNvPr>
          <p:cNvSpPr/>
          <p:nvPr/>
        </p:nvSpPr>
        <p:spPr>
          <a:xfrm>
            <a:off x="4261141" y="4965928"/>
            <a:ext cx="3857192" cy="814180"/>
          </a:xfrm>
          <a:prstGeom prst="wedgeEllipseCallout">
            <a:avLst>
              <a:gd name="adj1" fmla="val -43148"/>
              <a:gd name="adj2" fmla="val -709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Only needs to contain information of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626051-9EC7-971A-E1B4-553D934D2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704" y="2595239"/>
            <a:ext cx="884672" cy="4251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18059F-238F-6E4C-DCB6-63DF6BE8C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574" y="2595239"/>
            <a:ext cx="859536" cy="4297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9F175C-94E2-6069-76ED-38CB3BBA2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238" y="2618615"/>
            <a:ext cx="884672" cy="4251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A6854C-A4D3-078A-389F-6E1A7494E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4094" y="2595239"/>
            <a:ext cx="859536" cy="429768"/>
          </a:xfrm>
          <a:prstGeom prst="rect">
            <a:avLst/>
          </a:prstGeom>
        </p:spPr>
      </p:pic>
      <p:sp>
        <p:nvSpPr>
          <p:cNvPr id="38" name="Oval Callout 37">
            <a:extLst>
              <a:ext uri="{FF2B5EF4-FFF2-40B4-BE49-F238E27FC236}">
                <a16:creationId xmlns:a16="http://schemas.microsoft.com/office/drawing/2014/main" id="{4063AA0B-2992-F1DB-D8B3-3FEEC9B315ED}"/>
              </a:ext>
            </a:extLst>
          </p:cNvPr>
          <p:cNvSpPr/>
          <p:nvPr/>
        </p:nvSpPr>
        <p:spPr>
          <a:xfrm>
            <a:off x="3455186" y="2000877"/>
            <a:ext cx="2640813" cy="470172"/>
          </a:xfrm>
          <a:prstGeom prst="wedgeEllipseCallout">
            <a:avLst>
              <a:gd name="adj1" fmla="val -45643"/>
              <a:gd name="adj2" fmla="val 6298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[]: secret sharing</a:t>
            </a:r>
            <a:endParaRPr lang="en-US" baseline="-2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4F2BC6-197F-0986-5150-D17F0CFDA9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5" y="2115717"/>
            <a:ext cx="2475763" cy="335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5861A7-D07C-3F36-065C-DBDBD8A063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8262" y="2690025"/>
            <a:ext cx="2001017" cy="285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89673C-D87B-12B6-9BA8-21BF397EB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2101" y="2727666"/>
            <a:ext cx="1224632" cy="2844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0A089A-8A48-47B0-B89D-98768756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27" y="2676717"/>
            <a:ext cx="1056447" cy="3353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CF2FA3-37F2-1F72-7B6A-4942DCDF7F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7174" y="689755"/>
            <a:ext cx="3150280" cy="1771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37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B0FF3-69C6-CD7C-4159-BE5CEBD3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53C477-C8A5-1817-58B5-06A820F8054D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6EF39B-99BD-AB3E-F1EC-5C0F4F0BC3F9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6311B0-5DBB-D9A1-01FE-116A480D2B35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E81893-7A4E-54F3-DA05-8162C9DFF449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B301D-C6A4-68E1-A7F2-4FC026A32C59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D54124-5F5C-C724-2A5E-AA42D77CA8A6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9FD203-7BC4-8686-29A8-7B85F2C8FB96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35F55F-8CA2-5C31-9208-D43A36C2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2AB1EA-EE13-D16A-85AC-8ED3ADB0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A69F35-40D5-D993-F677-1B50F9B2A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AA4320-0DB8-FBF3-E794-8E44F9F9BB92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863CEC-980D-0F20-A6BD-E8F410C3521F}"/>
              </a:ext>
            </a:extLst>
          </p:cNvPr>
          <p:cNvSpPr/>
          <p:nvPr/>
        </p:nvSpPr>
        <p:spPr>
          <a:xfrm>
            <a:off x="7961398" y="265016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888955-F107-5A2B-00C5-923CF08B1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35" y="1665514"/>
            <a:ext cx="2022038" cy="33536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2F9850-EE46-B91C-1501-796FB4364C90}"/>
              </a:ext>
            </a:extLst>
          </p:cNvPr>
          <p:cNvSpPr/>
          <p:nvPr/>
        </p:nvSpPr>
        <p:spPr>
          <a:xfrm>
            <a:off x="3989998" y="3239499"/>
            <a:ext cx="3350269" cy="49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Encrypted </a:t>
            </a:r>
            <a:r>
              <a:rPr lang="en-US" b="1" dirty="0">
                <a:solidFill>
                  <a:schemeClr val="accent3"/>
                </a:solidFill>
              </a:rPr>
              <a:t>truth table bits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AC814-E3D2-F858-E707-1D176782CE93}"/>
              </a:ext>
            </a:extLst>
          </p:cNvPr>
          <p:cNvCxnSpPr>
            <a:cxnSpLocks/>
          </p:cNvCxnSpPr>
          <p:nvPr/>
        </p:nvCxnSpPr>
        <p:spPr>
          <a:xfrm>
            <a:off x="3721050" y="3637997"/>
            <a:ext cx="395020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540DE8E-97F1-2DA1-C096-FFC2C4070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704" y="2595239"/>
            <a:ext cx="884672" cy="425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44FB1-781A-1756-1D3F-965080209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4574" y="2595239"/>
            <a:ext cx="859536" cy="429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DB39CA-12AA-C088-9412-9EE1F6513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238" y="2618615"/>
            <a:ext cx="884672" cy="425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C0EB4-A5D0-46BC-9FD7-0A8524C3C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4094" y="2595239"/>
            <a:ext cx="859536" cy="4297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0CE185-15D1-89B8-26D7-5F89AA803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23" y="5918300"/>
            <a:ext cx="2247900" cy="46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90B33A-4408-469C-8BDB-FF84B9F64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6030" y="5829764"/>
            <a:ext cx="2247900" cy="4699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A417C31A-19DC-65B0-1A34-D4DE0CFA6352}"/>
              </a:ext>
            </a:extLst>
          </p:cNvPr>
          <p:cNvSpPr txBox="1">
            <a:spLocks/>
          </p:cNvSpPr>
          <p:nvPr/>
        </p:nvSpPr>
        <p:spPr>
          <a:xfrm>
            <a:off x="9363456" y="-214559"/>
            <a:ext cx="5413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“Blueprint”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F3A6D6-4438-3988-D0FE-F93CED6A02DD}"/>
              </a:ext>
            </a:extLst>
          </p:cNvPr>
          <p:cNvCxnSpPr>
            <a:cxnSpLocks/>
          </p:cNvCxnSpPr>
          <p:nvPr/>
        </p:nvCxnSpPr>
        <p:spPr>
          <a:xfrm flipH="1">
            <a:off x="3721050" y="5534820"/>
            <a:ext cx="930623" cy="294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953F01-E5C8-7668-5292-4C441955A9DA}"/>
              </a:ext>
            </a:extLst>
          </p:cNvPr>
          <p:cNvCxnSpPr>
            <a:cxnSpLocks/>
          </p:cNvCxnSpPr>
          <p:nvPr/>
        </p:nvCxnSpPr>
        <p:spPr>
          <a:xfrm>
            <a:off x="7598071" y="5534820"/>
            <a:ext cx="975643" cy="358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4EEADBB-6C98-6C44-CA6F-0C0C8B50F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150" y="4958988"/>
            <a:ext cx="2679700" cy="4699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68DAF7-1679-C58D-F245-E7B1195F5F96}"/>
              </a:ext>
            </a:extLst>
          </p:cNvPr>
          <p:cNvCxnSpPr>
            <a:cxnSpLocks/>
          </p:cNvCxnSpPr>
          <p:nvPr/>
        </p:nvCxnSpPr>
        <p:spPr>
          <a:xfrm>
            <a:off x="5696154" y="3869112"/>
            <a:ext cx="283882" cy="996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3037159C-6BD0-4A2A-4498-71FE92F7B0D1}"/>
              </a:ext>
            </a:extLst>
          </p:cNvPr>
          <p:cNvSpPr/>
          <p:nvPr/>
        </p:nvSpPr>
        <p:spPr>
          <a:xfrm>
            <a:off x="7318338" y="4286827"/>
            <a:ext cx="2640813" cy="470172"/>
          </a:xfrm>
          <a:prstGeom prst="wedgeEllipseCallout">
            <a:avLst>
              <a:gd name="adj1" fmla="val -43213"/>
              <a:gd name="adj2" fmla="val 8686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 ]]: encryption</a:t>
            </a:r>
            <a:endParaRPr lang="en-US" baseline="-250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72232F7-9546-E523-B0C8-B8B559687B32}"/>
              </a:ext>
            </a:extLst>
          </p:cNvPr>
          <p:cNvSpPr/>
          <p:nvPr/>
        </p:nvSpPr>
        <p:spPr>
          <a:xfrm>
            <a:off x="6358255" y="4169410"/>
            <a:ext cx="3683211" cy="748626"/>
          </a:xfrm>
          <a:prstGeom prst="roundRect">
            <a:avLst>
              <a:gd name="adj" fmla="val 1393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Garbler cannot obtain it non-interactively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5447550-1AA1-06BE-7DE3-A72691474ED9}"/>
              </a:ext>
            </a:extLst>
          </p:cNvPr>
          <p:cNvSpPr/>
          <p:nvPr/>
        </p:nvSpPr>
        <p:spPr>
          <a:xfrm>
            <a:off x="4225675" y="5857458"/>
            <a:ext cx="4165600" cy="8121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Our solution: </a:t>
            </a:r>
            <a:r>
              <a:rPr lang="en-US" sz="2000" dirty="0" err="1">
                <a:solidFill>
                  <a:schemeClr val="bg1"/>
                </a:solidFill>
              </a:rPr>
              <a:t>distributively</a:t>
            </a:r>
            <a:r>
              <a:rPr lang="en-US" sz="2000" dirty="0">
                <a:solidFill>
                  <a:schemeClr val="bg1"/>
                </a:solidFill>
              </a:rPr>
              <a:t> evaluate encrypted truth table directly</a:t>
            </a:r>
          </a:p>
        </p:txBody>
      </p:sp>
    </p:spTree>
    <p:extLst>
      <p:ext uri="{BB962C8B-B14F-4D97-AF65-F5344CB8AC3E}">
        <p14:creationId xmlns:p14="http://schemas.microsoft.com/office/powerpoint/2010/main" val="2110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9" grpId="0" animBg="1"/>
      <p:bldP spid="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6602B-0176-A30B-FC64-4E0CCB19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2810B-324E-AFA9-2716-F6D68439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Technical Details!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7102C-8CF9-E3FA-B3BE-70F8FF69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EC2772-E454-C2B8-541A-8815534D6E6E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321673-6CF4-8379-4919-B94AFF24A395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7E1D1-B08D-A757-8BB8-F6722B7F6523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A96D12-E337-0379-462D-ADE1441B2BD9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CF2681-E9FE-40B9-1F3F-E3A4C30765E5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F1A086-6F7E-3F62-BF15-D71DDDC5DEC0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9530B9-8B38-29B9-DAAF-644180B2198B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62D33B5-5A21-5345-18A3-8F3CDBA8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5891E8-7B74-A99A-E552-27DBA9EB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BD8C7-5EFA-3FCF-CC5D-1611E7F5E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E96503-4612-19D8-38A2-D9436AEA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694" y="232200"/>
            <a:ext cx="7747287" cy="13972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A936EC-0C7A-76AD-A294-90A80653558A}"/>
              </a:ext>
            </a:extLst>
          </p:cNvPr>
          <p:cNvCxnSpPr/>
          <p:nvPr/>
        </p:nvCxnSpPr>
        <p:spPr>
          <a:xfrm>
            <a:off x="5589918" y="2475089"/>
            <a:ext cx="0" cy="4307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345862-A2EB-F20C-7F19-14003C7D190B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73BE94-11C1-012D-1551-9E9E8218683F}"/>
              </a:ext>
            </a:extLst>
          </p:cNvPr>
          <p:cNvSpPr/>
          <p:nvPr/>
        </p:nvSpPr>
        <p:spPr>
          <a:xfrm>
            <a:off x="6250818" y="260917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C3FA8A-607E-D60B-E26F-0C06D113A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262" y="2690025"/>
            <a:ext cx="2001017" cy="285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E894C2-A02E-99C0-5393-3B1C55DD1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521" y="2686676"/>
            <a:ext cx="1224632" cy="2844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1AE28B-6395-7C35-F7E4-9B6D174264F1}"/>
              </a:ext>
            </a:extLst>
          </p:cNvPr>
          <p:cNvSpPr txBox="1"/>
          <p:nvPr/>
        </p:nvSpPr>
        <p:spPr>
          <a:xfrm>
            <a:off x="-42204" y="6581001"/>
            <a:ext cx="8912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Gate index omitted throughout the talk!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37959FA-8F1C-490E-C228-F098B5271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401" y="1657934"/>
            <a:ext cx="2976946" cy="1679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806B1A-17CC-61BE-70AC-069C78A6E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0818" y="3688435"/>
            <a:ext cx="4543374" cy="3793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5246D6-D419-E0A4-424F-FB65D9F4E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595" y="3578511"/>
            <a:ext cx="3283357" cy="3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79659</TotalTime>
  <Words>708</Words>
  <Application>Microsoft Macintosh PowerPoint</Application>
  <PresentationFormat>Widescreen</PresentationFormat>
  <Paragraphs>152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BitGC: Garbling with 1 Bit per Gate</vt:lpstr>
      <vt:lpstr>PowerPoint Presentation</vt:lpstr>
      <vt:lpstr>Outline</vt:lpstr>
      <vt:lpstr>Related Work</vt:lpstr>
      <vt:lpstr>Why Classical Garbled Circuit is So Big?</vt:lpstr>
      <vt:lpstr>PowerPoint Presentation</vt:lpstr>
      <vt:lpstr>PowerPoint Presentation</vt:lpstr>
      <vt:lpstr>Some Technical Details!</vt:lpstr>
      <vt:lpstr>PowerPoint Presentation</vt:lpstr>
      <vt:lpstr>PowerPoint Presentation</vt:lpstr>
      <vt:lpstr>So Far…</vt:lpstr>
      <vt:lpstr>Transmitting Encrypted Bits is Cheap</vt:lpstr>
      <vt:lpstr>Using Polynomial Rings as Wire Labels</vt:lpstr>
      <vt:lpstr>PowerPoint Presentation</vt:lpstr>
      <vt:lpstr>Instantiating Homomorphic RO</vt:lpstr>
      <vt:lpstr>PowerPoint Presentation</vt:lpstr>
      <vt:lpstr>Recap</vt:lpstr>
      <vt:lpstr>Properties that we need</vt:lpstr>
      <vt:lpstr>PowerPoint Presentation</vt:lpstr>
      <vt:lpstr>Near Linear Decryption [BoyleKohlScholl19]</vt:lpstr>
      <vt:lpstr>PowerPoint Presentation</vt:lpstr>
      <vt:lpstr>PowerPoint Presentation</vt:lpstr>
      <vt:lpstr>PowerPoint Presentation</vt:lpstr>
      <vt:lpstr>BitGC (Being) Made  Concretely Efficient</vt:lpstr>
      <vt:lpstr>BitGC (Being) Made  Concretely Efficient</vt:lpstr>
      <vt:lpstr>What 10 years can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 Wang</dc:creator>
  <cp:lastModifiedBy>Xiao Wang</cp:lastModifiedBy>
  <cp:revision>98</cp:revision>
  <dcterms:created xsi:type="dcterms:W3CDTF">2025-02-03T01:49:30Z</dcterms:created>
  <dcterms:modified xsi:type="dcterms:W3CDTF">2025-08-05T02:18:45Z</dcterms:modified>
</cp:coreProperties>
</file>