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256" r:id="rId2"/>
    <p:sldId id="262" r:id="rId3"/>
    <p:sldId id="404" r:id="rId4"/>
    <p:sldId id="260" r:id="rId5"/>
    <p:sldId id="411" r:id="rId6"/>
    <p:sldId id="258" r:id="rId7"/>
    <p:sldId id="259" r:id="rId8"/>
    <p:sldId id="257" r:id="rId9"/>
    <p:sldId id="450" r:id="rId10"/>
    <p:sldId id="263" r:id="rId11"/>
    <p:sldId id="419" r:id="rId12"/>
    <p:sldId id="430" r:id="rId13"/>
    <p:sldId id="414" r:id="rId14"/>
    <p:sldId id="327" r:id="rId15"/>
    <p:sldId id="270" r:id="rId16"/>
    <p:sldId id="455" r:id="rId17"/>
    <p:sldId id="338" r:id="rId18"/>
    <p:sldId id="456" r:id="rId19"/>
    <p:sldId id="415" r:id="rId20"/>
    <p:sldId id="416" r:id="rId21"/>
    <p:sldId id="268" r:id="rId22"/>
    <p:sldId id="342" r:id="rId23"/>
    <p:sldId id="348" r:id="rId24"/>
    <p:sldId id="357" r:id="rId25"/>
    <p:sldId id="311" r:id="rId26"/>
    <p:sldId id="345" r:id="rId27"/>
    <p:sldId id="447" r:id="rId28"/>
    <p:sldId id="312" r:id="rId29"/>
    <p:sldId id="428" r:id="rId30"/>
    <p:sldId id="425" r:id="rId31"/>
    <p:sldId id="426" r:id="rId32"/>
    <p:sldId id="427" r:id="rId33"/>
    <p:sldId id="424" r:id="rId34"/>
    <p:sldId id="423" r:id="rId35"/>
    <p:sldId id="429" r:id="rId36"/>
    <p:sldId id="436" r:id="rId37"/>
    <p:sldId id="402" r:id="rId38"/>
    <p:sldId id="400" r:id="rId39"/>
    <p:sldId id="399" r:id="rId40"/>
    <p:sldId id="408" r:id="rId41"/>
    <p:sldId id="444" r:id="rId42"/>
    <p:sldId id="412" r:id="rId43"/>
    <p:sldId id="418" r:id="rId44"/>
    <p:sldId id="401" r:id="rId45"/>
    <p:sldId id="437" r:id="rId46"/>
    <p:sldId id="291" r:id="rId47"/>
    <p:sldId id="326" r:id="rId48"/>
    <p:sldId id="457" r:id="rId49"/>
    <p:sldId id="448" r:id="rId50"/>
    <p:sldId id="377" r:id="rId51"/>
    <p:sldId id="381" r:id="rId52"/>
    <p:sldId id="420" r:id="rId53"/>
    <p:sldId id="449" r:id="rId54"/>
    <p:sldId id="433" r:id="rId55"/>
    <p:sldId id="461" r:id="rId56"/>
    <p:sldId id="384" r:id="rId57"/>
    <p:sldId id="439" r:id="rId58"/>
    <p:sldId id="459" r:id="rId59"/>
    <p:sldId id="458" r:id="rId6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E7C"/>
    <a:srgbClr val="FF6966"/>
    <a:srgbClr val="F0B227"/>
    <a:srgbClr val="4E2D85"/>
    <a:srgbClr val="45A1E8"/>
    <a:srgbClr val="3C7E35"/>
    <a:srgbClr val="A62C1D"/>
    <a:srgbClr val="FF3005"/>
    <a:srgbClr val="FF0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1" autoAdjust="0"/>
    <p:restoredTop sz="87648" autoAdjust="0"/>
  </p:normalViewPr>
  <p:slideViewPr>
    <p:cSldViewPr snapToGrid="0" snapToObjects="1">
      <p:cViewPr>
        <p:scale>
          <a:sx n="155" d="100"/>
          <a:sy n="155" d="100"/>
        </p:scale>
        <p:origin x="2344" y="7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notesMaster" Target="notesMasters/notesMaster1.xml"/><Relationship Id="rId62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Work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cat>
            <c:strRef>
              <c:f>Sheet1!$F$13:$F$17</c:f>
              <c:strCache>
                <c:ptCount val="5"/>
                <c:pt idx="0">
                  <c:v>Pinkas et al. 2009</c:v>
                </c:pt>
                <c:pt idx="1">
                  <c:v>shelat and Shen 2011</c:v>
                </c:pt>
                <c:pt idx="2">
                  <c:v>Afshar et al. 2014</c:v>
                </c:pt>
                <c:pt idx="3">
                  <c:v>Lindell and Riva 2016</c:v>
                </c:pt>
                <c:pt idx="4">
                  <c:v>Our latest</c:v>
                </c:pt>
              </c:strCache>
            </c:strRef>
          </c:cat>
          <c:val>
            <c:numRef>
              <c:f>Sheet1!$G$13:$G$17</c:f>
              <c:numCache>
                <c:formatCode>General</c:formatCode>
                <c:ptCount val="5"/>
                <c:pt idx="0">
                  <c:v>1.114E6</c:v>
                </c:pt>
                <c:pt idx="1">
                  <c:v>192000.0</c:v>
                </c:pt>
                <c:pt idx="2">
                  <c:v>5860.0</c:v>
                </c:pt>
                <c:pt idx="3">
                  <c:v>1442.0</c:v>
                </c:pt>
                <c:pt idx="4">
                  <c:v>11.0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2997648"/>
        <c:axId val="2143000976"/>
      </c:barChart>
      <c:catAx>
        <c:axId val="214299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3000976"/>
        <c:crosses val="autoZero"/>
        <c:auto val="1"/>
        <c:lblAlgn val="ctr"/>
        <c:lblOffset val="100"/>
        <c:noMultiLvlLbl val="0"/>
      </c:catAx>
      <c:valAx>
        <c:axId val="2143000976"/>
        <c:scaling>
          <c:logBase val="10.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299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35160-2BF7-7947-AC68-2AF7C0607C23}" type="datetimeFigureOut">
              <a:rPr lang="en-US" smtClean="0"/>
              <a:t>5/29/18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093AC-8ED1-8C40-8E76-9710A81B8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6898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38AC6-3E27-2640-839A-C0AD287FAFA7}" type="datetimeFigureOut">
              <a:rPr lang="en-US" smtClean="0"/>
              <a:t>5/29/18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FF58D-6D00-694D-B3EE-1A0588BBD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775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50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Garbled table is always randomly permuted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From C_0 cannot know what it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885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Add decryption.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026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13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because the parties need to know their </a:t>
            </a:r>
            <a:r>
              <a:rPr lang="en-US" smtClean="0"/>
              <a:t>output from one </a:t>
            </a:r>
            <a:r>
              <a:rPr lang="en-US" dirty="0" smtClean="0"/>
              <a:t>gate before proceeding to the topologically-next gate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130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08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048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Selective failure attack</a:t>
            </a:r>
          </a:p>
          <a:p>
            <a:r>
              <a:rPr lang="en-US" dirty="0" smtClean="0"/>
              <a:t>Mention</a:t>
            </a:r>
            <a:r>
              <a:rPr lang="en-US" baseline="0" dirty="0" smtClean="0"/>
              <a:t> labels are replaced by garbage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07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17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Instead</a:t>
            </a:r>
            <a:r>
              <a:rPr lang="en-US" baseline="0" dirty="0" smtClean="0"/>
              <a:t> of encrypting garbage, garbler can encrypt a w</a:t>
            </a:r>
            <a:r>
              <a:rPr lang="en-US" dirty="0" smtClean="0"/>
              <a:t>rong label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84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1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 years ago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45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05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2973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 MPC</a:t>
            </a:r>
            <a:r>
              <a:rPr lang="en-US" baseline="0" dirty="0" smtClean="0"/>
              <a:t> systems only support three parties, with only a few exception.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49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993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60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509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176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088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683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EE3854-E085-429D-A11E-4DD3EE718A1A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68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171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894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Multiplexer.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5189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982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it is important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187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XXX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034B3-0E2C-DE40-9523-527E6821A7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78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let’s talk about the top level of the building that is real-world applications.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6979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682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481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167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33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168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014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885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next five</a:t>
            </a:r>
            <a:r>
              <a:rPr lang="en-US" baseline="0" dirty="0" smtClean="0"/>
              <a:t> years, I would like to</a:t>
            </a:r>
            <a:endParaRPr lang="en-US" dirty="0" smtClean="0"/>
          </a:p>
          <a:p>
            <a:r>
              <a:rPr lang="en-US" dirty="0" smtClean="0"/>
              <a:t>EMP will be the key to connect different aspects</a:t>
            </a:r>
            <a:r>
              <a:rPr lang="en-US" baseline="0" dirty="0" smtClean="0"/>
              <a:t> of research.</a:t>
            </a:r>
          </a:p>
          <a:p>
            <a:endParaRPr lang="en-US" dirty="0" smtClean="0"/>
          </a:p>
          <a:p>
            <a:r>
              <a:rPr lang="en-US" dirty="0" smtClean="0"/>
              <a:t>In 20 years, I would like to push MPC to the stage of widespread</a:t>
            </a:r>
            <a:r>
              <a:rPr lang="en-US" baseline="0" dirty="0" smtClean="0"/>
              <a:t> adoption.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8210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077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Post-quantum cryptography</a:t>
            </a:r>
          </a:p>
          <a:p>
            <a:pPr lvl="1"/>
            <a:r>
              <a:rPr lang="en-US" sz="2000" dirty="0" smtClean="0"/>
              <a:t>Ongoing work on post-quantum zero-knowledge proofs and signatures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576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907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8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59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26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MPC?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2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37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Garbled table is always randomly permuted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FF58D-6D00-694D-B3EE-1A0588BBDF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35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A0151-688D-124B-A6B9-4DF22F93D912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6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58033-50F1-EE43-AB4A-6FE0068AEFE0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32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356F7-DBEB-074D-AEDF-FDDEADD0C6E2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8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D7903-3EDF-984B-BE35-5215EAD5B408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3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5A6E-AF47-F54F-BD4B-0283281AD590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14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1B3FF-E62F-5B4E-9B61-5B0D882549F0}" type="datetime1">
              <a:rPr lang="en-US" smtClean="0"/>
              <a:t>5/29/18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70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44B83-A6D3-384F-BCB1-8ED8A94AC5FE}" type="datetime1">
              <a:rPr lang="en-US" smtClean="0"/>
              <a:t>5/29/18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0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905BB-883A-FD41-A4E3-44D1E1A7BC01}" type="datetime1">
              <a:rPr lang="en-US" smtClean="0"/>
              <a:t>5/29/18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21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C18A-1ADC-A047-8DCA-1BF0DD600C5D}" type="datetime1">
              <a:rPr lang="en-US" smtClean="0"/>
              <a:t>5/29/18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5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6A2C-1775-4549-802D-0585591E3A87}" type="datetime1">
              <a:rPr lang="en-US" smtClean="0"/>
              <a:t>5/29/18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7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10CD7-48C8-BE41-9B41-54D6FAC8C31C}" type="datetime1">
              <a:rPr lang="en-US" smtClean="0"/>
              <a:t>5/29/18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76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3D73-0F1F-0146-B9C7-26A1CBB0B63E}" type="datetime1">
              <a:rPr lang="en-US" smtClean="0"/>
              <a:t>5/29/18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DEA49-17AD-5840-9BBC-4C71C6C0F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44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7.png"/><Relationship Id="rId8" Type="http://schemas.openxmlformats.org/officeDocument/2006/relationships/image" Target="../media/image42.png"/><Relationship Id="rId9" Type="http://schemas.openxmlformats.org/officeDocument/2006/relationships/image" Target="../media/image5.tiff"/><Relationship Id="rId10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9.png"/><Relationship Id="rId12" Type="http://schemas.microsoft.com/office/2007/relationships/hdphoto" Target="../media/hdphoto1.wdp"/><Relationship Id="rId13" Type="http://schemas.openxmlformats.org/officeDocument/2006/relationships/image" Target="../media/image50.png"/><Relationship Id="rId14" Type="http://schemas.microsoft.com/office/2007/relationships/hdphoto" Target="../media/hdphoto6.wdp"/><Relationship Id="rId15" Type="http://schemas.openxmlformats.org/officeDocument/2006/relationships/image" Target="../media/image11.png"/><Relationship Id="rId16" Type="http://schemas.openxmlformats.org/officeDocument/2006/relationships/image" Target="../media/image51.png"/><Relationship Id="rId17" Type="http://schemas.openxmlformats.org/officeDocument/2006/relationships/image" Target="../media/image52.png"/><Relationship Id="rId18" Type="http://schemas.openxmlformats.org/officeDocument/2006/relationships/image" Target="../media/image53.png"/><Relationship Id="rId19" Type="http://schemas.microsoft.com/office/2007/relationships/hdphoto" Target="../media/hdphoto7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microsoft.com/office/2007/relationships/hdphoto" Target="../media/hdphoto4.wdp"/><Relationship Id="rId9" Type="http://schemas.openxmlformats.org/officeDocument/2006/relationships/image" Target="../media/image48.png"/><Relationship Id="rId10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tiff"/><Relationship Id="rId12" Type="http://schemas.openxmlformats.org/officeDocument/2006/relationships/image" Target="../media/image64.tiff"/><Relationship Id="rId13" Type="http://schemas.openxmlformats.org/officeDocument/2006/relationships/image" Target="../media/image65.tiff"/><Relationship Id="rId14" Type="http://schemas.openxmlformats.org/officeDocument/2006/relationships/image" Target="../media/image6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tiff"/><Relationship Id="rId3" Type="http://schemas.openxmlformats.org/officeDocument/2006/relationships/image" Target="../media/image55.png"/><Relationship Id="rId4" Type="http://schemas.openxmlformats.org/officeDocument/2006/relationships/image" Target="../media/image56.jpeg"/><Relationship Id="rId5" Type="http://schemas.openxmlformats.org/officeDocument/2006/relationships/image" Target="../media/image57.tiff"/><Relationship Id="rId6" Type="http://schemas.openxmlformats.org/officeDocument/2006/relationships/image" Target="../media/image58.tiff"/><Relationship Id="rId7" Type="http://schemas.openxmlformats.org/officeDocument/2006/relationships/image" Target="../media/image59.tiff"/><Relationship Id="rId8" Type="http://schemas.openxmlformats.org/officeDocument/2006/relationships/image" Target="../media/image60.tiff"/><Relationship Id="rId9" Type="http://schemas.openxmlformats.org/officeDocument/2006/relationships/image" Target="../media/image61.tiff"/><Relationship Id="rId10" Type="http://schemas.openxmlformats.org/officeDocument/2006/relationships/image" Target="../media/image6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4" Type="http://schemas.openxmlformats.org/officeDocument/2006/relationships/image" Target="../media/image71.emf"/><Relationship Id="rId5" Type="http://schemas.openxmlformats.org/officeDocument/2006/relationships/image" Target="../media/image72.emf"/><Relationship Id="rId6" Type="http://schemas.openxmlformats.org/officeDocument/2006/relationships/image" Target="../media/image73.emf"/><Relationship Id="rId7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9.tiff"/><Relationship Id="rId12" Type="http://schemas.openxmlformats.org/officeDocument/2006/relationships/image" Target="../media/image80.tiff"/><Relationship Id="rId13" Type="http://schemas.openxmlformats.org/officeDocument/2006/relationships/image" Target="../media/image81.emf"/><Relationship Id="rId14" Type="http://schemas.openxmlformats.org/officeDocument/2006/relationships/image" Target="../media/image82.emf"/><Relationship Id="rId15" Type="http://schemas.openxmlformats.org/officeDocument/2006/relationships/image" Target="../media/image8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5.emf"/><Relationship Id="rId4" Type="http://schemas.openxmlformats.org/officeDocument/2006/relationships/image" Target="../media/image76.emf"/><Relationship Id="rId5" Type="http://schemas.openxmlformats.org/officeDocument/2006/relationships/image" Target="../media/image77.emf"/><Relationship Id="rId6" Type="http://schemas.openxmlformats.org/officeDocument/2006/relationships/image" Target="../media/image71.emf"/><Relationship Id="rId7" Type="http://schemas.openxmlformats.org/officeDocument/2006/relationships/image" Target="../media/image72.emf"/><Relationship Id="rId8" Type="http://schemas.openxmlformats.org/officeDocument/2006/relationships/image" Target="../media/image73.emf"/><Relationship Id="rId9" Type="http://schemas.openxmlformats.org/officeDocument/2006/relationships/image" Target="../media/image74.emf"/><Relationship Id="rId10" Type="http://schemas.openxmlformats.org/officeDocument/2006/relationships/image" Target="../media/image78.emf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7.emf"/><Relationship Id="rId12" Type="http://schemas.openxmlformats.org/officeDocument/2006/relationships/image" Target="../media/image87.emf"/><Relationship Id="rId13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74.emf"/><Relationship Id="rId6" Type="http://schemas.openxmlformats.org/officeDocument/2006/relationships/image" Target="../media/image84.emf"/><Relationship Id="rId7" Type="http://schemas.openxmlformats.org/officeDocument/2006/relationships/image" Target="../media/image85.emf"/><Relationship Id="rId8" Type="http://schemas.openxmlformats.org/officeDocument/2006/relationships/image" Target="../media/image86.emf"/><Relationship Id="rId9" Type="http://schemas.openxmlformats.org/officeDocument/2006/relationships/image" Target="../media/image75.emf"/><Relationship Id="rId10" Type="http://schemas.openxmlformats.org/officeDocument/2006/relationships/image" Target="../media/image7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emf"/><Relationship Id="rId6" Type="http://schemas.openxmlformats.org/officeDocument/2006/relationships/image" Target="../media/image92.emf"/><Relationship Id="rId7" Type="http://schemas.openxmlformats.org/officeDocument/2006/relationships/image" Target="../media/image9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tiff"/><Relationship Id="rId6" Type="http://schemas.openxmlformats.org/officeDocument/2006/relationships/image" Target="../media/image6.tiff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94.png"/><Relationship Id="rId5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95.emf"/><Relationship Id="rId6" Type="http://schemas.openxmlformats.org/officeDocument/2006/relationships/image" Target="../media/image9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94.png"/><Relationship Id="rId5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chart" Target="../charts/char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4" Type="http://schemas.openxmlformats.org/officeDocument/2006/relationships/image" Target="../media/image100.tiff"/><Relationship Id="rId5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iff"/><Relationship Id="rId4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8.xml.rels><?xml version="1.0" encoding="UTF-8" standalone="yes"?>
<Relationships xmlns="http://schemas.openxmlformats.org/package/2006/relationships"><Relationship Id="rId11" Type="http://schemas.microsoft.com/office/2007/relationships/hdphoto" Target="../media/hdphoto11.wdp"/><Relationship Id="rId12" Type="http://schemas.openxmlformats.org/officeDocument/2006/relationships/image" Target="../media/image107.png"/><Relationship Id="rId13" Type="http://schemas.microsoft.com/office/2007/relationships/hdphoto" Target="../media/hdphoto12.wdp"/><Relationship Id="rId14" Type="http://schemas.openxmlformats.org/officeDocument/2006/relationships/image" Target="../media/image10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3.png"/><Relationship Id="rId4" Type="http://schemas.openxmlformats.org/officeDocument/2006/relationships/image" Target="../media/image104.tiff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105.png"/><Relationship Id="rId8" Type="http://schemas.microsoft.com/office/2007/relationships/hdphoto" Target="../media/hdphoto9.wdp"/><Relationship Id="rId9" Type="http://schemas.openxmlformats.org/officeDocument/2006/relationships/image" Target="../media/image106.png"/><Relationship Id="rId10" Type="http://schemas.microsoft.com/office/2007/relationships/hdphoto" Target="../media/hdphoto10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microsoft.com/office/2007/relationships/hdphoto" Target="../media/hdphoto13.wdp"/><Relationship Id="rId5" Type="http://schemas.openxmlformats.org/officeDocument/2006/relationships/image" Target="../media/image11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microsoft.com/office/2007/relationships/hdphoto" Target="../media/hdphoto1.wdp"/><Relationship Id="rId5" Type="http://schemas.openxmlformats.org/officeDocument/2006/relationships/image" Target="../media/image12.png"/><Relationship Id="rId6" Type="http://schemas.openxmlformats.org/officeDocument/2006/relationships/image" Target="../media/image13.tiff"/><Relationship Id="rId7" Type="http://schemas.openxmlformats.org/officeDocument/2006/relationships/image" Target="../media/image14.png"/><Relationship Id="rId8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1" Type="http://schemas.microsoft.com/office/2007/relationships/hdphoto" Target="../media/hdphoto10.wdp"/><Relationship Id="rId12" Type="http://schemas.microsoft.com/office/2007/relationships/hdphoto" Target="../media/hdphoto14.wdp"/><Relationship Id="rId13" Type="http://schemas.openxmlformats.org/officeDocument/2006/relationships/image" Target="../media/image107.png"/><Relationship Id="rId14" Type="http://schemas.microsoft.com/office/2007/relationships/hdphoto" Target="../media/hdphoto12.wdp"/><Relationship Id="rId15" Type="http://schemas.openxmlformats.org/officeDocument/2006/relationships/image" Target="../media/image112.png"/><Relationship Id="rId16" Type="http://schemas.microsoft.com/office/2007/relationships/hdphoto" Target="../media/hdphoto13.wdp"/><Relationship Id="rId17" Type="http://schemas.openxmlformats.org/officeDocument/2006/relationships/image" Target="../media/image113.tiff"/><Relationship Id="rId18" Type="http://schemas.openxmlformats.org/officeDocument/2006/relationships/image" Target="../media/image11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03.png"/><Relationship Id="rId4" Type="http://schemas.openxmlformats.org/officeDocument/2006/relationships/image" Target="../media/image104.tiff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105.png"/><Relationship Id="rId8" Type="http://schemas.microsoft.com/office/2007/relationships/hdphoto" Target="../media/hdphoto9.wdp"/><Relationship Id="rId9" Type="http://schemas.openxmlformats.org/officeDocument/2006/relationships/image" Target="../media/image106.png"/><Relationship Id="rId10" Type="http://schemas.microsoft.com/office/2007/relationships/hdphoto" Target="../media/hdphoto1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microsoft.com/office/2007/relationships/hdphoto" Target="../media/hdphoto13.wdp"/><Relationship Id="rId5" Type="http://schemas.openxmlformats.org/officeDocument/2006/relationships/image" Target="../media/image115.tiff"/><Relationship Id="rId6" Type="http://schemas.openxmlformats.org/officeDocument/2006/relationships/image" Target="../media/image11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microsoft.com/office/2007/relationships/hdphoto" Target="../media/hdphoto13.wdp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103.png"/><Relationship Id="rId8" Type="http://schemas.openxmlformats.org/officeDocument/2006/relationships/image" Target="../media/image113.tiff"/><Relationship Id="rId9" Type="http://schemas.openxmlformats.org/officeDocument/2006/relationships/image" Target="../media/image11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tiff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103.png"/><Relationship Id="rId7" Type="http://schemas.openxmlformats.org/officeDocument/2006/relationships/image" Target="../media/image112.png"/><Relationship Id="rId8" Type="http://schemas.microsoft.com/office/2007/relationships/hdphoto" Target="../media/hdphoto13.wdp"/><Relationship Id="rId9" Type="http://schemas.openxmlformats.org/officeDocument/2006/relationships/image" Target="../media/image113.tiff"/><Relationship Id="rId10" Type="http://schemas.openxmlformats.org/officeDocument/2006/relationships/image" Target="../media/image120.tiff"/><Relationship Id="rId11" Type="http://schemas.openxmlformats.org/officeDocument/2006/relationships/image" Target="../media/image12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tiff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125.png"/><Relationship Id="rId7" Type="http://schemas.openxmlformats.org/officeDocument/2006/relationships/image" Target="../media/image126.tiff"/><Relationship Id="rId8" Type="http://schemas.openxmlformats.org/officeDocument/2006/relationships/image" Target="../media/image127.png"/><Relationship Id="rId9" Type="http://schemas.microsoft.com/office/2007/relationships/hdphoto" Target="../media/hdphoto13.wdp"/><Relationship Id="rId10" Type="http://schemas.openxmlformats.org/officeDocument/2006/relationships/image" Target="../media/image12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4" Type="http://schemas.openxmlformats.org/officeDocument/2006/relationships/image" Target="../media/image56.jpeg"/><Relationship Id="rId5" Type="http://schemas.openxmlformats.org/officeDocument/2006/relationships/image" Target="../media/image55.png"/><Relationship Id="rId6" Type="http://schemas.openxmlformats.org/officeDocument/2006/relationships/image" Target="../media/image12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8.tiff"/><Relationship Id="rId12" Type="http://schemas.openxmlformats.org/officeDocument/2006/relationships/image" Target="../media/image139.tiff"/><Relationship Id="rId13" Type="http://schemas.openxmlformats.org/officeDocument/2006/relationships/hyperlink" Target="https://github.com/emp-toolkit" TargetMode="External"/><Relationship Id="rId14" Type="http://schemas.openxmlformats.org/officeDocument/2006/relationships/image" Target="../media/image140.tiff"/><Relationship Id="rId15" Type="http://schemas.openxmlformats.org/officeDocument/2006/relationships/image" Target="../media/image141.tiff"/><Relationship Id="rId16" Type="http://schemas.openxmlformats.org/officeDocument/2006/relationships/image" Target="../media/image142.tiff"/><Relationship Id="rId17" Type="http://schemas.openxmlformats.org/officeDocument/2006/relationships/image" Target="../media/image14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30.png"/><Relationship Id="rId4" Type="http://schemas.openxmlformats.org/officeDocument/2006/relationships/image" Target="../media/image131.tiff"/><Relationship Id="rId5" Type="http://schemas.openxmlformats.org/officeDocument/2006/relationships/image" Target="../media/image132.tiff"/><Relationship Id="rId6" Type="http://schemas.openxmlformats.org/officeDocument/2006/relationships/image" Target="../media/image133.tiff"/><Relationship Id="rId7" Type="http://schemas.openxmlformats.org/officeDocument/2006/relationships/image" Target="../media/image134.tiff"/><Relationship Id="rId8" Type="http://schemas.openxmlformats.org/officeDocument/2006/relationships/image" Target="../media/image135.tiff"/><Relationship Id="rId9" Type="http://schemas.openxmlformats.org/officeDocument/2006/relationships/image" Target="../media/image136.tiff"/><Relationship Id="rId10" Type="http://schemas.openxmlformats.org/officeDocument/2006/relationships/image" Target="../media/image13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tiff"/><Relationship Id="rId4" Type="http://schemas.openxmlformats.org/officeDocument/2006/relationships/image" Target="../media/image130.png"/><Relationship Id="rId5" Type="http://schemas.openxmlformats.org/officeDocument/2006/relationships/hyperlink" Target="https://github.com/emp-toolkit" TargetMode="Externa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7.png"/><Relationship Id="rId6" Type="http://schemas.openxmlformats.org/officeDocument/2006/relationships/image" Target="../media/image145.png"/><Relationship Id="rId7" Type="http://schemas.openxmlformats.org/officeDocument/2006/relationships/image" Target="../media/image14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4.tiff"/><Relationship Id="rId12" Type="http://schemas.openxmlformats.org/officeDocument/2006/relationships/image" Target="../media/image15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47.png"/><Relationship Id="rId4" Type="http://schemas.microsoft.com/office/2007/relationships/hdphoto" Target="../media/hdphoto15.wdp"/><Relationship Id="rId5" Type="http://schemas.openxmlformats.org/officeDocument/2006/relationships/image" Target="../media/image148.tiff"/><Relationship Id="rId6" Type="http://schemas.openxmlformats.org/officeDocument/2006/relationships/image" Target="../media/image149.tiff"/><Relationship Id="rId7" Type="http://schemas.openxmlformats.org/officeDocument/2006/relationships/image" Target="../media/image150.tiff"/><Relationship Id="rId8" Type="http://schemas.openxmlformats.org/officeDocument/2006/relationships/image" Target="../media/image151.tiff"/><Relationship Id="rId9" Type="http://schemas.openxmlformats.org/officeDocument/2006/relationships/image" Target="../media/image152.tiff"/><Relationship Id="rId10" Type="http://schemas.openxmlformats.org/officeDocument/2006/relationships/image" Target="../media/image153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56.tiff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5.png"/><Relationship Id="rId12" Type="http://schemas.openxmlformats.org/officeDocument/2006/relationships/image" Target="../media/image166.tiff"/><Relationship Id="rId13" Type="http://schemas.openxmlformats.org/officeDocument/2006/relationships/image" Target="../media/image167.tiff"/><Relationship Id="rId14" Type="http://schemas.openxmlformats.org/officeDocument/2006/relationships/image" Target="../media/image168.tiff"/><Relationship Id="rId15" Type="http://schemas.openxmlformats.org/officeDocument/2006/relationships/image" Target="../media/image169.tiff"/><Relationship Id="rId16" Type="http://schemas.openxmlformats.org/officeDocument/2006/relationships/image" Target="../media/image170.tif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57.tiff"/><Relationship Id="rId4" Type="http://schemas.openxmlformats.org/officeDocument/2006/relationships/image" Target="../media/image158.tiff"/><Relationship Id="rId5" Type="http://schemas.openxmlformats.org/officeDocument/2006/relationships/image" Target="../media/image159.tiff"/><Relationship Id="rId6" Type="http://schemas.openxmlformats.org/officeDocument/2006/relationships/image" Target="../media/image160.tiff"/><Relationship Id="rId7" Type="http://schemas.openxmlformats.org/officeDocument/2006/relationships/image" Target="../media/image161.tiff"/><Relationship Id="rId8" Type="http://schemas.openxmlformats.org/officeDocument/2006/relationships/image" Target="../media/image162.tiff"/><Relationship Id="rId9" Type="http://schemas.openxmlformats.org/officeDocument/2006/relationships/image" Target="../media/image163.tiff"/><Relationship Id="rId10" Type="http://schemas.openxmlformats.org/officeDocument/2006/relationships/image" Target="../media/image16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tiff"/><Relationship Id="rId4" Type="http://schemas.openxmlformats.org/officeDocument/2006/relationships/image" Target="../media/image156.tiff"/><Relationship Id="rId5" Type="http://schemas.openxmlformats.org/officeDocument/2006/relationships/image" Target="../media/image157.tiff"/><Relationship Id="rId6" Type="http://schemas.openxmlformats.org/officeDocument/2006/relationships/image" Target="../media/image172.tiff"/><Relationship Id="rId7" Type="http://schemas.openxmlformats.org/officeDocument/2006/relationships/image" Target="../media/image159.tiff"/><Relationship Id="rId8" Type="http://schemas.openxmlformats.org/officeDocument/2006/relationships/image" Target="../media/image15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5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tiff"/><Relationship Id="rId12" Type="http://schemas.openxmlformats.org/officeDocument/2006/relationships/image" Target="../media/image56.jpeg"/><Relationship Id="rId13" Type="http://schemas.openxmlformats.org/officeDocument/2006/relationships/image" Target="../media/image130.png"/><Relationship Id="rId14" Type="http://schemas.openxmlformats.org/officeDocument/2006/relationships/image" Target="../media/image18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73.tiff"/><Relationship Id="rId4" Type="http://schemas.openxmlformats.org/officeDocument/2006/relationships/image" Target="../media/image174.tiff"/><Relationship Id="rId5" Type="http://schemas.openxmlformats.org/officeDocument/2006/relationships/image" Target="../media/image175.tiff"/><Relationship Id="rId6" Type="http://schemas.openxmlformats.org/officeDocument/2006/relationships/image" Target="../media/image176.tiff"/><Relationship Id="rId7" Type="http://schemas.openxmlformats.org/officeDocument/2006/relationships/image" Target="../media/image177.tiff"/><Relationship Id="rId8" Type="http://schemas.openxmlformats.org/officeDocument/2006/relationships/image" Target="../media/image178.tiff"/><Relationship Id="rId9" Type="http://schemas.openxmlformats.org/officeDocument/2006/relationships/image" Target="../media/image179.tiff"/><Relationship Id="rId10" Type="http://schemas.openxmlformats.org/officeDocument/2006/relationships/image" Target="../media/image180.tiff"/></Relationships>
</file>

<file path=ppt/slides/_rels/slide5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0.png"/><Relationship Id="rId12" Type="http://schemas.openxmlformats.org/officeDocument/2006/relationships/image" Target="../media/image191.png"/><Relationship Id="rId13" Type="http://schemas.openxmlformats.org/officeDocument/2006/relationships/image" Target="../media/image192.png"/><Relationship Id="rId14" Type="http://schemas.openxmlformats.org/officeDocument/2006/relationships/image" Target="../media/image193.png"/><Relationship Id="rId15" Type="http://schemas.openxmlformats.org/officeDocument/2006/relationships/image" Target="../media/image194.png"/><Relationship Id="rId16" Type="http://schemas.openxmlformats.org/officeDocument/2006/relationships/image" Target="../media/image195.tiff"/><Relationship Id="rId17" Type="http://schemas.openxmlformats.org/officeDocument/2006/relationships/image" Target="../media/image196.tiff"/><Relationship Id="rId18" Type="http://schemas.openxmlformats.org/officeDocument/2006/relationships/image" Target="../media/image19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82.png"/><Relationship Id="rId4" Type="http://schemas.openxmlformats.org/officeDocument/2006/relationships/image" Target="../media/image183.tiff"/><Relationship Id="rId5" Type="http://schemas.openxmlformats.org/officeDocument/2006/relationships/image" Target="../media/image184.tiff"/><Relationship Id="rId6" Type="http://schemas.openxmlformats.org/officeDocument/2006/relationships/image" Target="../media/image185.png"/><Relationship Id="rId7" Type="http://schemas.openxmlformats.org/officeDocument/2006/relationships/image" Target="../media/image186.png"/><Relationship Id="rId8" Type="http://schemas.openxmlformats.org/officeDocument/2006/relationships/image" Target="../media/image187.tiff"/><Relationship Id="rId9" Type="http://schemas.openxmlformats.org/officeDocument/2006/relationships/image" Target="../media/image188.png"/><Relationship Id="rId10" Type="http://schemas.openxmlformats.org/officeDocument/2006/relationships/image" Target="../media/image18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5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41.png"/><Relationship Id="rId13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198.tiff"/><Relationship Id="rId10" Type="http://schemas.openxmlformats.org/officeDocument/2006/relationships/image" Target="../media/image199.tiff"/><Relationship Id="rId11" Type="http://schemas.openxmlformats.org/officeDocument/2006/relationships/image" Target="../media/image20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Relationship Id="rId11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39.tiff"/><Relationship Id="rId13" Type="http://schemas.openxmlformats.org/officeDocument/2006/relationships/image" Target="../media/image40.png"/><Relationship Id="rId14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41.png"/><Relationship Id="rId13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497" y="738822"/>
            <a:ext cx="7772400" cy="1614911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2800" b="1" dirty="0" smtClean="0"/>
              <a:t>Pushing Secure Multi-Party Computation to Reality</a:t>
            </a: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297" y="2129366"/>
            <a:ext cx="6400800" cy="579967"/>
          </a:xfrm>
        </p:spPr>
        <p:txBody>
          <a:bodyPr>
            <a:noAutofit/>
          </a:bodyPr>
          <a:lstStyle/>
          <a:p>
            <a:pPr>
              <a:lnSpc>
                <a:spcPts val="228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Xiao Wang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000" y="3793510"/>
            <a:ext cx="1265394" cy="124759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96917" y="920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Improve Privacy using </a:t>
            </a:r>
            <a:r>
              <a:rPr lang="en-US" sz="3200" dirty="0"/>
              <a:t>MPC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538" y="897466"/>
            <a:ext cx="1371601" cy="13716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026" y="3529068"/>
            <a:ext cx="1011767" cy="10117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37" y="2136873"/>
            <a:ext cx="1117600" cy="1117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991" y="637858"/>
            <a:ext cx="916058" cy="9160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281" y="897466"/>
            <a:ext cx="740833" cy="74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75" y="1898650"/>
            <a:ext cx="740833" cy="7408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386" y="3158652"/>
            <a:ext cx="740833" cy="7408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8904" y="3318932"/>
            <a:ext cx="740833" cy="7408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284" y="2679699"/>
            <a:ext cx="740833" cy="740833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2808824" y="1998133"/>
            <a:ext cx="2053164" cy="1044118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MPC</a:t>
            </a:r>
          </a:p>
        </p:txBody>
      </p:sp>
      <p:sp>
        <p:nvSpPr>
          <p:cNvPr id="16" name="Right Arrow 15"/>
          <p:cNvSpPr/>
          <p:nvPr/>
        </p:nvSpPr>
        <p:spPr>
          <a:xfrm rot="2922901">
            <a:off x="2577906" y="1660532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21411373">
            <a:off x="1934654" y="2522380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8761419">
            <a:off x="2412037" y="3189699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6200000">
            <a:off x="3608287" y="3485505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13200914">
            <a:off x="4859229" y="3145430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20042586">
            <a:off x="4859229" y="1891653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455885" y="1429121"/>
            <a:ext cx="941283" cy="5447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>
                <a:solidFill>
                  <a:srgbClr val="000000"/>
                </a:solidFill>
              </a:rPr>
              <a:t>Analysis</a:t>
            </a:r>
          </a:p>
          <a:p>
            <a:pPr algn="ctr">
              <a:lnSpc>
                <a:spcPct val="80000"/>
              </a:lnSpc>
            </a:pP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dirty="0" smtClean="0">
                <a:solidFill>
                  <a:srgbClr val="000000"/>
                </a:solidFill>
              </a:rPr>
              <a:t>esults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24074" y="944688"/>
            <a:ext cx="150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Never see any 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870" y="738511"/>
            <a:ext cx="542385" cy="542385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6508189" y="1924378"/>
            <a:ext cx="2277999" cy="736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Privacy ensured by MPC</a:t>
            </a: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284" y="3667577"/>
            <a:ext cx="1001359" cy="100135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259" y="4029822"/>
            <a:ext cx="918642" cy="91864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824074" y="1361242"/>
            <a:ext cx="22128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Can only compute </a:t>
            </a:r>
            <a:r>
              <a:rPr lang="en-US" smtClean="0"/>
              <a:t>pre-agreed functions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4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88889E-6 1.54487E-6 L 0.03489 0.23003 " pathEditMode="relative" rAng="0" ptsTypes="AA">
                                      <p:cBhvr>
                                        <p:cTn id="3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" y="1150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7.40741E-7 L 0.1493 0.03518 " pathEditMode="relative" ptsTypes="AA">
                                      <p:cBhvr>
                                        <p:cTn id="3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2.46914E-7 L 0.07812 -0.1892 " pathEditMode="relative" ptsTypes="AA">
                                      <p:cBhvr>
                                        <p:cTn id="3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77778E-6 6.91358E-6 L -0.05556 -0.21512 " pathEditMode="relative" ptsTypes="AA">
                                      <p:cBhvr>
                                        <p:cTn id="36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4.5679E-6 L -0.18229 -0.08951 " pathEditMode="relative" ptsTypes="AA">
                                      <p:cBhvr>
                                        <p:cTn id="38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3" grpId="0"/>
      <p:bldP spid="24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25" r="-1125"/>
          <a:stretch>
            <a:fillRect/>
          </a:stretch>
        </p:blipFill>
        <p:spPr>
          <a:xfrm>
            <a:off x="7219279" y="1170766"/>
            <a:ext cx="899994" cy="880190"/>
          </a:xfrm>
          <a:prstGeom prst="rect">
            <a:avLst/>
          </a:prstGeom>
        </p:spPr>
      </p:pic>
      <p:pic>
        <p:nvPicPr>
          <p:cNvPr id="23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3" r="-1133"/>
          <a:stretch>
            <a:fillRect/>
          </a:stretch>
        </p:blipFill>
        <p:spPr>
          <a:xfrm>
            <a:off x="1611205" y="989083"/>
            <a:ext cx="1074738" cy="1050925"/>
          </a:xfrm>
          <a:prstGeom prst="rect">
            <a:avLst/>
          </a:prstGeom>
        </p:spPr>
      </p:pic>
      <p:pic>
        <p:nvPicPr>
          <p:cNvPr id="24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25" r="-1125"/>
          <a:stretch>
            <a:fillRect/>
          </a:stretch>
        </p:blipFill>
        <p:spPr>
          <a:xfrm>
            <a:off x="5449244" y="4010146"/>
            <a:ext cx="1075072" cy="10514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8350" y="3870267"/>
            <a:ext cx="1273235" cy="127323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DFEFB"/>
              </a:clrFrom>
              <a:clrTo>
                <a:srgbClr val="FDFE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7000" r="94500">
                        <a14:foregroundMark x1="57000" y1="13000" x2="57000" y2="1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427" y="4562761"/>
            <a:ext cx="498803" cy="49880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056" b="79259" l="20000" r="78646"/>
                    </a14:imgEffect>
                    <a14:imgEffect>
                      <a14:artisticBlur radius="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116" t="18592" r="22001" b="21951"/>
          <a:stretch/>
        </p:blipFill>
        <p:spPr>
          <a:xfrm>
            <a:off x="4508500" y="633065"/>
            <a:ext cx="1000939" cy="56851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56" b="79259" l="20000" r="78646"/>
                    </a14:imgEffect>
                    <a14:imgEffect>
                      <a14:artisticBlur radius="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919" t="18592" r="20914" b="21951"/>
          <a:stretch/>
        </p:blipFill>
        <p:spPr>
          <a:xfrm>
            <a:off x="4374390" y="566373"/>
            <a:ext cx="1239617" cy="68905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8056" b="79259" l="20000" r="78646"/>
                    </a14:imgEffect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222" t="18592" r="20165" b="21951"/>
          <a:stretch/>
        </p:blipFill>
        <p:spPr>
          <a:xfrm>
            <a:off x="4374390" y="566373"/>
            <a:ext cx="1228183" cy="689057"/>
          </a:xfrm>
          <a:prstGeom prst="rect">
            <a:avLst/>
          </a:prstGeom>
        </p:spPr>
      </p:pic>
      <p:sp>
        <p:nvSpPr>
          <p:cNvPr id="34" name="Cloud 33"/>
          <p:cNvSpPr/>
          <p:nvPr/>
        </p:nvSpPr>
        <p:spPr>
          <a:xfrm>
            <a:off x="3578434" y="1919233"/>
            <a:ext cx="2734993" cy="1355532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MPC</a:t>
            </a:r>
          </a:p>
          <a:p>
            <a:pPr algn="ctr"/>
            <a:r>
              <a:rPr lang="en-US" sz="1600" dirty="0" smtClean="0"/>
              <a:t>Perform queries on sensitive data</a:t>
            </a:r>
          </a:p>
        </p:txBody>
      </p:sp>
      <p:sp>
        <p:nvSpPr>
          <p:cNvPr id="35" name="Right Arrow 34"/>
          <p:cNvSpPr/>
          <p:nvPr/>
        </p:nvSpPr>
        <p:spPr>
          <a:xfrm rot="14512338">
            <a:off x="5388784" y="3525224"/>
            <a:ext cx="64202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9353510">
            <a:off x="6378102" y="1859586"/>
            <a:ext cx="69910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 rot="1255386">
            <a:off x="2844705" y="1770643"/>
            <a:ext cx="719731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20438" y="989083"/>
            <a:ext cx="7551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???</a:t>
            </a:r>
            <a:endParaRPr lang="en-US" sz="3200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56" b="79259" l="20000" r="78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222" t="18592" r="22000" b="21951"/>
          <a:stretch/>
        </p:blipFill>
        <p:spPr>
          <a:xfrm>
            <a:off x="4364846" y="553671"/>
            <a:ext cx="1212338" cy="70175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381" y="1414340"/>
            <a:ext cx="1273235" cy="127323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217" y="2240233"/>
            <a:ext cx="726471" cy="640080"/>
          </a:xfrm>
          <a:prstGeom prst="rect">
            <a:avLst/>
          </a:prstGeom>
        </p:spPr>
      </p:pic>
      <p:sp>
        <p:nvSpPr>
          <p:cNvPr id="21" name="Lightning Bolt 20"/>
          <p:cNvSpPr/>
          <p:nvPr/>
        </p:nvSpPr>
        <p:spPr>
          <a:xfrm>
            <a:off x="1906405" y="1414340"/>
            <a:ext cx="643467" cy="1228669"/>
          </a:xfrm>
          <a:prstGeom prst="lightningBol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738" y="1382975"/>
            <a:ext cx="1273235" cy="127323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5318" y="2014035"/>
            <a:ext cx="967075" cy="725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67" b="90000" l="23000" r="90000">
                        <a14:backgroundMark x1="60250" y1="60333" x2="60250" y2="60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498" r="26124"/>
          <a:stretch/>
        </p:blipFill>
        <p:spPr>
          <a:xfrm>
            <a:off x="954347" y="1013451"/>
            <a:ext cx="724591" cy="1123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9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Improve </a:t>
            </a:r>
            <a:r>
              <a:rPr lang="en-US" dirty="0" smtClean="0"/>
              <a:t>Security</a:t>
            </a:r>
            <a:r>
              <a:rPr lang="en-US" sz="3200" dirty="0" smtClean="0"/>
              <a:t> using </a:t>
            </a:r>
            <a:r>
              <a:rPr lang="en-US" sz="3200" dirty="0"/>
              <a:t>MPC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825910" y="2515112"/>
            <a:ext cx="1627112" cy="736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</a:t>
            </a:r>
            <a:r>
              <a:rPr lang="en-US" smtClean="0"/>
              <a:t>never reconstructed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6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5.06938E-6 L -0.30451 0.11655 " pathEditMode="relative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4.64076E-6 L 0.22014 0.08634 " pathEditMode="relative" ptsTypes="AA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2584E-6 L 0.02413 0.63737 " pathEditMode="relative" ptsTypes="AA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21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00" y="32952"/>
            <a:ext cx="2456632" cy="50411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606590" y="3991241"/>
            <a:ext cx="2456632" cy="77602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Practical protocols with malicious security</a:t>
            </a: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2713682" y="382393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Efficient Foundations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69250" y="3987131"/>
            <a:ext cx="174810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MK] </a:t>
            </a:r>
            <a:r>
              <a:rPr lang="en-US" sz="1300" dirty="0" err="1" smtClean="0"/>
              <a:t>Eurocrypt</a:t>
            </a:r>
            <a:r>
              <a:rPr lang="en-US" sz="1300" dirty="0" smtClean="0"/>
              <a:t> 2017</a:t>
            </a:r>
          </a:p>
          <a:p>
            <a:r>
              <a:rPr lang="en-US" sz="1300" dirty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RKa</a:t>
            </a:r>
            <a:r>
              <a:rPr lang="en-US" sz="1300" dirty="0" smtClean="0"/>
              <a:t>] CCS 2017</a:t>
            </a:r>
          </a:p>
          <a:p>
            <a:r>
              <a:rPr lang="en-US" sz="1300" dirty="0" smtClean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RKb</a:t>
            </a:r>
            <a:r>
              <a:rPr lang="en-US" sz="1300" dirty="0" smtClean="0"/>
              <a:t>] CCS 2017</a:t>
            </a:r>
            <a:endParaRPr lang="en-US" sz="1300" dirty="0"/>
          </a:p>
        </p:txBody>
      </p:sp>
      <p:sp>
        <p:nvSpPr>
          <p:cNvPr id="10" name="Rounded Rectangle 9"/>
          <p:cNvSpPr/>
          <p:nvPr/>
        </p:nvSpPr>
        <p:spPr>
          <a:xfrm>
            <a:off x="2606590" y="2323095"/>
            <a:ext cx="2456632" cy="7249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/>
              <a:t>- Efficient MPC for big data</a:t>
            </a:r>
          </a:p>
          <a:p>
            <a:r>
              <a:rPr lang="en-US" sz="1600" dirty="0" smtClean="0"/>
              <a:t>- Make MPC user-friendly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713682" y="2102243"/>
            <a:ext cx="1465431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Deployability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06590" y="605466"/>
            <a:ext cx="2462660" cy="106738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bIns="0" rtlCol="0" anchor="ctr"/>
          <a:lstStyle/>
          <a:p>
            <a:pPr>
              <a:lnSpc>
                <a:spcPct val="80000"/>
              </a:lnSpc>
            </a:pPr>
            <a:r>
              <a:rPr lang="en-US" sz="1600" spc="-20" dirty="0" smtClean="0"/>
              <a:t>Privacy-preserving collaborative computation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Genome analysis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Machine learning</a:t>
            </a:r>
          </a:p>
          <a:p>
            <a:pPr>
              <a:lnSpc>
                <a:spcPct val="80000"/>
              </a:lnSpc>
            </a:pPr>
            <a:r>
              <a:rPr lang="en-US" sz="1600" dirty="0"/>
              <a:t> </a:t>
            </a:r>
            <a:r>
              <a:rPr lang="en-US" sz="1600" dirty="0" smtClean="0"/>
              <a:t>- Graph computation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13682" y="41361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pc="-50" dirty="0" smtClean="0"/>
              <a:t>Real-world Applications</a:t>
            </a:r>
            <a:endParaRPr lang="en-US" spc="-50" dirty="0"/>
          </a:p>
        </p:txBody>
      </p:sp>
      <p:sp>
        <p:nvSpPr>
          <p:cNvPr id="14" name="TextBox 13"/>
          <p:cNvSpPr txBox="1"/>
          <p:nvPr/>
        </p:nvSpPr>
        <p:spPr>
          <a:xfrm>
            <a:off x="5062428" y="2147433"/>
            <a:ext cx="175413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HCSS] CCS 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CS] CCS 2015</a:t>
            </a:r>
          </a:p>
          <a:p>
            <a:r>
              <a:rPr lang="en-US" sz="1300" dirty="0" smtClean="0"/>
              <a:t>[L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NHS] S&amp;P 2015</a:t>
            </a:r>
          </a:p>
          <a:p>
            <a:r>
              <a:rPr lang="en-US" sz="1300" dirty="0" smtClean="0"/>
              <a:t>[Z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RGDEK] S&amp;P 2016</a:t>
            </a:r>
            <a:endParaRPr lang="en-US" sz="1300" dirty="0"/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GMK] ESORICS 2016</a:t>
            </a:r>
            <a:endParaRPr lang="en-US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5025301" y="604638"/>
            <a:ext cx="23575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/>
              <a:t>[</a:t>
            </a:r>
            <a:r>
              <a:rPr lang="en-US" sz="1300" b="1">
                <a:solidFill>
                  <a:schemeClr val="accent2"/>
                </a:solidFill>
              </a:rPr>
              <a:t>W</a:t>
            </a:r>
            <a:r>
              <a:rPr lang="en-US" sz="1300"/>
              <a:t>NLCSSH] CCS </a:t>
            </a:r>
            <a:r>
              <a:rPr lang="en-US" sz="1300" smtClean="0"/>
              <a:t>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HZTWB] CCS 2015</a:t>
            </a:r>
          </a:p>
          <a:p>
            <a:r>
              <a:rPr lang="en-US" sz="1300" dirty="0" smtClean="0"/>
              <a:t>[WP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BHB] Bioinformatics 2016</a:t>
            </a:r>
          </a:p>
          <a:p>
            <a:r>
              <a:rPr lang="en-US" sz="1300" dirty="0" smtClean="0"/>
              <a:t>[N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IWTS] S&amp;P 2015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358868">
            <a:off x="2358518" y="3686691"/>
            <a:ext cx="3186224" cy="1261744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7303998" y="4146527"/>
            <a:ext cx="1235675" cy="465449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100" dirty="0" smtClean="0"/>
              <a:t>Best </a:t>
            </a:r>
            <a:r>
              <a:rPr lang="en-US" sz="1100" smtClean="0"/>
              <a:t>paper award, </a:t>
            </a:r>
            <a:r>
              <a:rPr lang="en-US" sz="1100" dirty="0" smtClean="0"/>
              <a:t>CCS 2017</a:t>
            </a:r>
            <a:endParaRPr lang="en-US" sz="1100" dirty="0"/>
          </a:p>
        </p:txBody>
      </p:sp>
      <p:sp>
        <p:nvSpPr>
          <p:cNvPr id="19" name="Rounded Rectangle 18"/>
          <p:cNvSpPr/>
          <p:nvPr/>
        </p:nvSpPr>
        <p:spPr>
          <a:xfrm>
            <a:off x="7207778" y="2452842"/>
            <a:ext cx="1428114" cy="465449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100" dirty="0"/>
              <a:t>Best </a:t>
            </a:r>
            <a:r>
              <a:rPr lang="en-US" sz="1100" dirty="0" smtClean="0"/>
              <a:t>applied security paper, CSAW 2015</a:t>
            </a:r>
            <a:endParaRPr lang="en-US" sz="1100" dirty="0"/>
          </a:p>
        </p:txBody>
      </p:sp>
      <p:sp>
        <p:nvSpPr>
          <p:cNvPr id="20" name="Rounded Rectangle 19"/>
          <p:cNvSpPr/>
          <p:nvPr/>
        </p:nvSpPr>
        <p:spPr>
          <a:xfrm>
            <a:off x="7484033" y="603869"/>
            <a:ext cx="1516048" cy="465449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100" dirty="0" err="1" smtClean="0"/>
              <a:t>iDash</a:t>
            </a:r>
            <a:r>
              <a:rPr lang="en-US" sz="1100" dirty="0" smtClean="0"/>
              <a:t> competition award, 2015</a:t>
            </a:r>
            <a:endParaRPr lang="en-US" sz="1100" dirty="0"/>
          </a:p>
        </p:txBody>
      </p:sp>
      <p:sp>
        <p:nvSpPr>
          <p:cNvPr id="21" name="Rounded Rectangle 20"/>
          <p:cNvSpPr/>
          <p:nvPr/>
        </p:nvSpPr>
        <p:spPr>
          <a:xfrm>
            <a:off x="7484033" y="1181091"/>
            <a:ext cx="1516048" cy="465449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100" dirty="0" smtClean="0"/>
              <a:t>HLI and </a:t>
            </a:r>
            <a:r>
              <a:rPr lang="en-US" sz="1100" dirty="0" err="1" smtClean="0"/>
              <a:t>Genecloud</a:t>
            </a:r>
            <a:r>
              <a:rPr lang="en-US" sz="1100" dirty="0" smtClean="0"/>
              <a:t> award for MPC, 2016</a:t>
            </a:r>
            <a:endParaRPr lang="en-US" sz="11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434" y="4046629"/>
            <a:ext cx="479936" cy="46797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82030"/>
          <a:stretch/>
        </p:blipFill>
        <p:spPr>
          <a:xfrm>
            <a:off x="6685709" y="4031650"/>
            <a:ext cx="273891" cy="6479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4335"/>
          <a:stretch/>
        </p:blipFill>
        <p:spPr>
          <a:xfrm>
            <a:off x="6325140" y="4228866"/>
            <a:ext cx="269482" cy="5383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8725"/>
          <a:stretch/>
        </p:blipFill>
        <p:spPr>
          <a:xfrm>
            <a:off x="6325140" y="4455171"/>
            <a:ext cx="269482" cy="38765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5501"/>
          <a:stretch/>
        </p:blipFill>
        <p:spPr>
          <a:xfrm>
            <a:off x="6546524" y="813842"/>
            <a:ext cx="270039" cy="60999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32985"/>
          <a:stretch/>
        </p:blipFill>
        <p:spPr>
          <a:xfrm>
            <a:off x="7247212" y="1035785"/>
            <a:ext cx="271187" cy="53529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49289"/>
          <a:stretch/>
        </p:blipFill>
        <p:spPr>
          <a:xfrm>
            <a:off x="6522723" y="1236604"/>
            <a:ext cx="265861" cy="57275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7512"/>
          <a:stretch/>
        </p:blipFill>
        <p:spPr>
          <a:xfrm>
            <a:off x="6421334" y="2172183"/>
            <a:ext cx="272347" cy="47676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88071"/>
          <a:stretch/>
        </p:blipFill>
        <p:spPr>
          <a:xfrm>
            <a:off x="6238372" y="2376264"/>
            <a:ext cx="260796" cy="43210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8615"/>
          <a:stretch/>
        </p:blipFill>
        <p:spPr>
          <a:xfrm>
            <a:off x="6614453" y="2758253"/>
            <a:ext cx="269728" cy="43335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6310"/>
          <a:stretch/>
        </p:blipFill>
        <p:spPr>
          <a:xfrm>
            <a:off x="6720918" y="2966090"/>
            <a:ext cx="273891" cy="45103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50799"/>
          <a:stretch/>
        </p:blipFill>
        <p:spPr>
          <a:xfrm>
            <a:off x="6446334" y="2555424"/>
            <a:ext cx="259206" cy="3464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5439" y="39911"/>
            <a:ext cx="2657269" cy="374571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chemeClr val="tx1"/>
                </a:solidFill>
              </a:rPr>
              <a:t>Code available </a:t>
            </a:r>
            <a:r>
              <a:rPr lang="en-US" sz="1600" b="1" dirty="0" smtClean="0">
                <a:solidFill>
                  <a:schemeClr val="tx1"/>
                </a:solidFill>
              </a:rPr>
              <a:t>on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4744" y="89647"/>
            <a:ext cx="885101" cy="29429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3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8" grpId="0" animBg="1"/>
      <p:bldP spid="19" grpId="0" animBg="1"/>
      <p:bldP spid="20" grpId="0" animBg="1"/>
      <p:bldP spid="21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81704" y="1718291"/>
            <a:ext cx="3900909" cy="1803975"/>
            <a:chOff x="4481704" y="1718291"/>
            <a:chExt cx="3900909" cy="180397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81704" y="1736358"/>
              <a:ext cx="3789086" cy="1785908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4541111" y="1718291"/>
              <a:ext cx="223646" cy="1968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486218" y="2578636"/>
              <a:ext cx="223646" cy="1968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501175" y="2893176"/>
              <a:ext cx="223646" cy="8522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58967" y="2269208"/>
              <a:ext cx="223646" cy="1968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Gate-by-gate </a:t>
            </a:r>
            <a:r>
              <a:rPr lang="en-US" dirty="0"/>
              <a:t>Paradigm </a:t>
            </a:r>
            <a:r>
              <a:rPr lang="en-US" dirty="0" smtClean="0"/>
              <a:t>for MPC</a:t>
            </a:r>
            <a:endParaRPr lang="en-US" dirty="0"/>
          </a:p>
        </p:txBody>
      </p:sp>
      <p:sp>
        <p:nvSpPr>
          <p:cNvPr id="6" name="Notched Right Arrow 5"/>
          <p:cNvSpPr/>
          <p:nvPr/>
        </p:nvSpPr>
        <p:spPr>
          <a:xfrm>
            <a:off x="2915279" y="2259242"/>
            <a:ext cx="1194487" cy="595869"/>
          </a:xfrm>
          <a:prstGeom prst="notch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4652934" y="2515985"/>
            <a:ext cx="1045959" cy="8688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14" y="2205159"/>
            <a:ext cx="1756627" cy="649952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812939" y="3627256"/>
            <a:ext cx="5679990" cy="1002572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To design an MPC protocol for any function, we just need to focus on one gate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6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383" y="-279879"/>
            <a:ext cx="5783555" cy="586170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299445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Secret Sharing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968226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600" dirty="0" smtClean="0">
                <a:solidFill>
                  <a:schemeClr val="tx1"/>
                </a:solidFill>
              </a:rPr>
              <a:t>Garbled </a:t>
            </a:r>
          </a:p>
          <a:p>
            <a:pPr algn="ctr">
              <a:lnSpc>
                <a:spcPct val="70000"/>
              </a:lnSpc>
            </a:pPr>
            <a:r>
              <a:rPr lang="en-US" sz="1600" dirty="0" smtClean="0">
                <a:solidFill>
                  <a:schemeClr val="tx1"/>
                </a:solidFill>
              </a:rPr>
              <a:t>Circuits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2829" y="2902920"/>
            <a:ext cx="90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[Yao86]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68904" y="1807056"/>
            <a:ext cx="110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[GMW87]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8400" y="78084"/>
            <a:ext cx="4254701" cy="919401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bg1"/>
                </a:solidFill>
              </a:rPr>
              <a:t>”Seemingly </a:t>
            </a:r>
            <a:r>
              <a:rPr lang="en-US" sz="2400" i="1" dirty="0">
                <a:solidFill>
                  <a:schemeClr val="bg1"/>
                </a:solidFill>
              </a:rPr>
              <a:t>opposite </a:t>
            </a:r>
            <a:r>
              <a:rPr lang="en-US" sz="2400" i="1" dirty="0" smtClean="0">
                <a:solidFill>
                  <a:schemeClr val="bg1"/>
                </a:solidFill>
              </a:rPr>
              <a:t>forces </a:t>
            </a:r>
            <a:r>
              <a:rPr lang="en-US" sz="2400" i="1" dirty="0">
                <a:solidFill>
                  <a:schemeClr val="bg1"/>
                </a:solidFill>
              </a:rPr>
              <a:t>may actually be </a:t>
            </a:r>
            <a:r>
              <a:rPr lang="en-US" sz="2400" i="1" dirty="0" smtClean="0">
                <a:solidFill>
                  <a:schemeClr val="bg1"/>
                </a:solidFill>
              </a:rPr>
              <a:t>complementary”</a:t>
            </a:r>
            <a:endParaRPr lang="en-US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0" grpId="0"/>
      <p:bldP spid="18" grpId="0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 smtClean="0"/>
              <a:t>Garbled Circuits (one gate)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1476411" y="617263"/>
            <a:ext cx="1238097" cy="1099662"/>
            <a:chOff x="1907801" y="5308600"/>
            <a:chExt cx="886524" cy="787400"/>
          </a:xfrm>
        </p:grpSpPr>
        <p:sp>
          <p:nvSpPr>
            <p:cNvPr id="13" name="Rectangle 12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/>
                <a:t>AND</a:t>
              </a:r>
              <a:endParaRPr lang="en-US" sz="2400" dirty="0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551723" y="862831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63417" y="1377355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04997" y="1143481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2" y="558160"/>
            <a:ext cx="433658" cy="28320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50" y="1448631"/>
            <a:ext cx="433658" cy="28320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12" y="841365"/>
            <a:ext cx="433658" cy="28320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835" y="794949"/>
            <a:ext cx="135764" cy="13576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423" y="1271517"/>
            <a:ext cx="113979" cy="2116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7667" y="1082268"/>
            <a:ext cx="108022" cy="1224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5193" y="2276303"/>
            <a:ext cx="4564749" cy="163666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532794" y="2130481"/>
            <a:ext cx="1835831" cy="202818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6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 smtClean="0"/>
              <a:t>Garbled Circuits (one gate)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1476411" y="617263"/>
            <a:ext cx="1238097" cy="1099662"/>
            <a:chOff x="1907801" y="5308600"/>
            <a:chExt cx="886524" cy="787400"/>
          </a:xfrm>
        </p:grpSpPr>
        <p:sp>
          <p:nvSpPr>
            <p:cNvPr id="13" name="Rectangle 12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/>
                <a:t>AND</a:t>
              </a:r>
              <a:endParaRPr lang="en-US" sz="2400" dirty="0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551723" y="862831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63417" y="1377355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04997" y="1143481"/>
            <a:ext cx="924688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sp>
        <p:nvSpPr>
          <p:cNvPr id="16" name="TextBox 15"/>
          <p:cNvSpPr txBox="1"/>
          <p:nvPr/>
        </p:nvSpPr>
        <p:spPr>
          <a:xfrm>
            <a:off x="2816560" y="1200133"/>
            <a:ext cx="1655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keys for 0 and 1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39" y="555884"/>
            <a:ext cx="736139" cy="2669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39" y="1492010"/>
            <a:ext cx="736139" cy="2699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1694" y="813193"/>
            <a:ext cx="737991" cy="27363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835" y="794949"/>
            <a:ext cx="135764" cy="1357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423" y="1271517"/>
            <a:ext cx="113979" cy="2116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7667" y="1082268"/>
            <a:ext cx="108022" cy="1224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55193" y="2276303"/>
            <a:ext cx="4564749" cy="163666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93380" y="1068499"/>
            <a:ext cx="845098" cy="303133"/>
          </a:xfrm>
          <a:prstGeom prst="rect">
            <a:avLst/>
          </a:prstGeom>
        </p:spPr>
      </p:pic>
      <p:cxnSp>
        <p:nvCxnSpPr>
          <p:cNvPr id="35" name="Straight Arrow Connector 34"/>
          <p:cNvCxnSpPr/>
          <p:nvPr/>
        </p:nvCxnSpPr>
        <p:spPr>
          <a:xfrm flipH="1">
            <a:off x="6394081" y="2860366"/>
            <a:ext cx="4613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6394081" y="3144572"/>
            <a:ext cx="4613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6394081" y="3437015"/>
            <a:ext cx="4613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6394081" y="3725340"/>
            <a:ext cx="46131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539" y="2737222"/>
            <a:ext cx="255534" cy="24628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539" y="3021428"/>
            <a:ext cx="255534" cy="24628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539" y="3597671"/>
            <a:ext cx="255534" cy="24628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9539" y="3309550"/>
            <a:ext cx="255534" cy="246288"/>
          </a:xfrm>
          <a:prstGeom prst="rect">
            <a:avLst/>
          </a:prstGeom>
        </p:spPr>
      </p:pic>
      <p:cxnSp>
        <p:nvCxnSpPr>
          <p:cNvPr id="56" name="Straight Arrow Connector 55"/>
          <p:cNvCxnSpPr/>
          <p:nvPr/>
        </p:nvCxnSpPr>
        <p:spPr>
          <a:xfrm>
            <a:off x="6981920" y="1207313"/>
            <a:ext cx="38717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12541" y="1078378"/>
            <a:ext cx="301085" cy="283374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93380" y="1569465"/>
            <a:ext cx="845098" cy="306464"/>
          </a:xfrm>
          <a:prstGeom prst="rect">
            <a:avLst/>
          </a:prstGeom>
        </p:spPr>
      </p:pic>
      <p:cxnSp>
        <p:nvCxnSpPr>
          <p:cNvPr id="60" name="Straight Arrow Connector 59"/>
          <p:cNvCxnSpPr/>
          <p:nvPr/>
        </p:nvCxnSpPr>
        <p:spPr>
          <a:xfrm>
            <a:off x="6981920" y="1716925"/>
            <a:ext cx="38717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6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12541" y="1582147"/>
            <a:ext cx="290704" cy="28189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532794" y="2130481"/>
            <a:ext cx="1835831" cy="202818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225" y="3314903"/>
            <a:ext cx="255534" cy="24628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5364" y="3601790"/>
            <a:ext cx="255534" cy="246288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1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  <a:effectLst/>
        </p:spPr>
        <p:txBody>
          <a:bodyPr>
            <a:normAutofit/>
          </a:bodyPr>
          <a:lstStyle/>
          <a:p>
            <a:r>
              <a:rPr lang="en-US" dirty="0"/>
              <a:t>Garbled Circuits (one gate)</a:t>
            </a:r>
            <a:endParaRPr lang="en-US" sz="3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8825" y="2063504"/>
            <a:ext cx="688132" cy="686297"/>
          </a:xfrm>
          <a:prstGeom prst="rect">
            <a:avLst/>
          </a:prstGeom>
          <a:effectLst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00" y="2063504"/>
            <a:ext cx="688142" cy="686297"/>
          </a:xfrm>
          <a:prstGeom prst="rect">
            <a:avLst/>
          </a:prstGeom>
          <a:effectLst/>
        </p:spPr>
      </p:pic>
      <p:sp>
        <p:nvSpPr>
          <p:cNvPr id="21" name="TextBox 20"/>
          <p:cNvSpPr txBox="1"/>
          <p:nvPr/>
        </p:nvSpPr>
        <p:spPr>
          <a:xfrm>
            <a:off x="6085015" y="3744842"/>
            <a:ext cx="2969018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Evaluate(                                   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7133" y="1694172"/>
            <a:ext cx="287258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endParaRPr lang="en-US" i="1" dirty="0">
              <a:latin typeface="Times New Roman"/>
              <a:cs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5007" y="1694172"/>
            <a:ext cx="37261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i="1" dirty="0">
              <a:latin typeface="Times New Roman"/>
              <a:cs typeface="Times New Roman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1600431" y="3626397"/>
            <a:ext cx="5079176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828670" y="4326684"/>
            <a:ext cx="0" cy="41748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729423" y="76966"/>
            <a:ext cx="736955" cy="654554"/>
            <a:chOff x="1907801" y="5308600"/>
            <a:chExt cx="886524" cy="787400"/>
          </a:xfrm>
          <a:effectLst/>
        </p:grpSpPr>
        <p:sp>
          <p:nvSpPr>
            <p:cNvPr id="43" name="Rectangle 42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dirty="0" smtClean="0"/>
                <a:t>AND</a:t>
              </a:r>
              <a:endParaRPr lang="en-US" sz="1200" dirty="0"/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179019" y="223136"/>
            <a:ext cx="550404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85979" y="529397"/>
            <a:ext cx="550404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460716" y="390188"/>
            <a:ext cx="550404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2466922" y="2207016"/>
            <a:ext cx="1386010" cy="1381310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2570985" y="1841188"/>
            <a:ext cx="1100666" cy="430427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400" dirty="0" smtClean="0"/>
              <a:t>Randomly permuted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5938" y="3763076"/>
            <a:ext cx="989593" cy="3328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1497" y="4724784"/>
            <a:ext cx="634343" cy="3305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3013" y="3261485"/>
            <a:ext cx="357572" cy="301113"/>
          </a:xfrm>
          <a:prstGeom prst="rect">
            <a:avLst/>
          </a:prstGeom>
        </p:spPr>
      </p:pic>
      <p:sp>
        <p:nvSpPr>
          <p:cNvPr id="10" name="Cloud 9"/>
          <p:cNvSpPr/>
          <p:nvPr/>
        </p:nvSpPr>
        <p:spPr>
          <a:xfrm>
            <a:off x="7451435" y="1041082"/>
            <a:ext cx="1602597" cy="720634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80000"/>
              </a:lnSpc>
            </a:pPr>
            <a:r>
              <a:rPr lang="en-US" sz="1400" dirty="0" smtClean="0"/>
              <a:t>Keys for parties’ inputs</a:t>
            </a:r>
            <a:endParaRPr lang="en-US" sz="1400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7067978" y="3571130"/>
            <a:ext cx="719193" cy="7167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1610" y="2713005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Alice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8252733" y="275675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Bob</a:t>
            </a:r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706" y="16788"/>
            <a:ext cx="451685" cy="16379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378" y="587095"/>
            <a:ext cx="451685" cy="16561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9306" y="191370"/>
            <a:ext cx="433531" cy="1607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75685" y="576791"/>
            <a:ext cx="1047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Compute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8405" y="665392"/>
            <a:ext cx="1493024" cy="2412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25186" y="1726561"/>
            <a:ext cx="1810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Get       </a:t>
            </a:r>
            <a:r>
              <a:rPr lang="en-US" smtClean="0"/>
              <a:t>using </a:t>
            </a:r>
          </a:p>
          <a:p>
            <a:r>
              <a:rPr lang="en-US" dirty="0" smtClean="0"/>
              <a:t>oblivious transfer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34507" y="1813344"/>
            <a:ext cx="249585" cy="26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6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/>
      <p:bldP spid="24" grpId="0"/>
      <p:bldP spid="37" grpId="0" animBg="1"/>
      <p:bldP spid="10" grpId="0" animBg="1"/>
      <p:bldP spid="6" grpId="0"/>
      <p:bldP spid="35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Garble beyond a Gate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025" y="3396839"/>
            <a:ext cx="688132" cy="686297"/>
          </a:xfrm>
          <a:prstGeom prst="rect">
            <a:avLst/>
          </a:prstGeom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041" y="3424576"/>
            <a:ext cx="688142" cy="686297"/>
          </a:xfrm>
          <a:prstGeom prst="rect">
            <a:avLst/>
          </a:prstGeom>
          <a:effectLst/>
        </p:spPr>
      </p:pic>
      <p:grpSp>
        <p:nvGrpSpPr>
          <p:cNvPr id="6" name="Group 5"/>
          <p:cNvGrpSpPr/>
          <p:nvPr/>
        </p:nvGrpSpPr>
        <p:grpSpPr>
          <a:xfrm>
            <a:off x="3784011" y="845739"/>
            <a:ext cx="494562" cy="439264"/>
            <a:chOff x="1907801" y="5308600"/>
            <a:chExt cx="886524" cy="787400"/>
          </a:xfrm>
          <a:effectLst/>
        </p:grpSpPr>
        <p:sp>
          <p:nvSpPr>
            <p:cNvPr id="7" name="Rectangle 6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/>
            </a:p>
          </p:txBody>
        </p:sp>
      </p:grpSp>
      <p:cxnSp>
        <p:nvCxnSpPr>
          <p:cNvPr id="9" name="Straight Connector 8"/>
          <p:cNvCxnSpPr/>
          <p:nvPr/>
        </p:nvCxnSpPr>
        <p:spPr>
          <a:xfrm>
            <a:off x="3414641" y="943832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19312" y="1149361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74774" y="1055939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grpSp>
        <p:nvGrpSpPr>
          <p:cNvPr id="14" name="Group 13"/>
          <p:cNvGrpSpPr/>
          <p:nvPr/>
        </p:nvGrpSpPr>
        <p:grpSpPr>
          <a:xfrm>
            <a:off x="3784011" y="1316878"/>
            <a:ext cx="494562" cy="439264"/>
            <a:chOff x="1907801" y="5308600"/>
            <a:chExt cx="886524" cy="787400"/>
          </a:xfrm>
          <a:effectLst/>
        </p:grpSpPr>
        <p:sp>
          <p:nvSpPr>
            <p:cNvPr id="18" name="Rectangle 17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/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3414641" y="1414971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19312" y="1620500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274774" y="1527078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grpSp>
        <p:nvGrpSpPr>
          <p:cNvPr id="21" name="Group 20"/>
          <p:cNvGrpSpPr/>
          <p:nvPr/>
        </p:nvGrpSpPr>
        <p:grpSpPr>
          <a:xfrm>
            <a:off x="4988113" y="1055939"/>
            <a:ext cx="494562" cy="439264"/>
            <a:chOff x="1907801" y="5308600"/>
            <a:chExt cx="886524" cy="787400"/>
          </a:xfrm>
          <a:effectLst/>
        </p:grpSpPr>
        <p:sp>
          <p:nvSpPr>
            <p:cNvPr id="25" name="Rectangle 24"/>
            <p:cNvSpPr/>
            <p:nvPr/>
          </p:nvSpPr>
          <p:spPr>
            <a:xfrm>
              <a:off x="1907801" y="5308600"/>
              <a:ext cx="479799" cy="787400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980874" y="5308600"/>
              <a:ext cx="813451" cy="787400"/>
            </a:xfrm>
            <a:prstGeom prst="ellipse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/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618743" y="1154032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623414" y="1359561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478876" y="1266139"/>
            <a:ext cx="36937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618743" y="1055939"/>
            <a:ext cx="0" cy="9342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644144" y="1359561"/>
            <a:ext cx="0" cy="15122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2161043" y="3767725"/>
            <a:ext cx="4488142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5944208" y="4083076"/>
            <a:ext cx="2315634" cy="86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Constant round complexity</a:t>
            </a:r>
            <a:endParaRPr lang="en-US" sz="2000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2271070" y="652077"/>
            <a:ext cx="844166" cy="84130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3560948" y="1886110"/>
            <a:ext cx="844166" cy="84130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5472691" y="1435172"/>
            <a:ext cx="844166" cy="84130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2552742" y="2972166"/>
            <a:ext cx="713869" cy="71144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3414641" y="2960466"/>
            <a:ext cx="713869" cy="71144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024"/>
          <a:stretch/>
        </p:blipFill>
        <p:spPr>
          <a:xfrm>
            <a:off x="4315009" y="2959940"/>
            <a:ext cx="713869" cy="711448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9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Secret Sharing (one </a:t>
            </a:r>
            <a:r>
              <a:rPr lang="en-US" dirty="0"/>
              <a:t>gate)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2650" y="1766108"/>
            <a:ext cx="686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1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i="1" dirty="0" smtClean="0">
                <a:latin typeface="Times New Roman"/>
                <a:cs typeface="Times New Roman"/>
              </a:rPr>
              <a:t>y</a:t>
            </a:r>
            <a:r>
              <a:rPr lang="en-US" baseline="-25000" dirty="0" smtClean="0">
                <a:latin typeface="Times New Roman"/>
                <a:cs typeface="Times New Roman"/>
              </a:rPr>
              <a:t>1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02449" y="1766108"/>
            <a:ext cx="686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2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i="1" dirty="0" smtClean="0">
                <a:latin typeface="Times New Roman"/>
                <a:cs typeface="Times New Roman"/>
              </a:rPr>
              <a:t>y</a:t>
            </a:r>
            <a:r>
              <a:rPr lang="en-US" baseline="-25000" dirty="0" smtClean="0">
                <a:latin typeface="Times New Roman"/>
                <a:cs typeface="Times New Roman"/>
              </a:rPr>
              <a:t>2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779582" y="1994054"/>
            <a:ext cx="1701800" cy="380504"/>
          </a:xfrm>
          <a:prstGeom prst="line">
            <a:avLst/>
          </a:prstGeom>
          <a:ln w="381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805931" y="1997454"/>
            <a:ext cx="1640417" cy="380504"/>
          </a:xfrm>
          <a:prstGeom prst="line">
            <a:avLst/>
          </a:prstGeom>
          <a:ln w="381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23" idx="1"/>
          </p:cNvCxnSpPr>
          <p:nvPr/>
        </p:nvCxnSpPr>
        <p:spPr>
          <a:xfrm>
            <a:off x="6016612" y="3412793"/>
            <a:ext cx="1326019" cy="716277"/>
          </a:xfrm>
          <a:prstGeom prst="line">
            <a:avLst/>
          </a:prstGeom>
          <a:ln w="381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22" idx="3"/>
          </p:cNvCxnSpPr>
          <p:nvPr/>
        </p:nvCxnSpPr>
        <p:spPr>
          <a:xfrm flipH="1">
            <a:off x="1969328" y="3398413"/>
            <a:ext cx="1152334" cy="639942"/>
          </a:xfrm>
          <a:prstGeom prst="line">
            <a:avLst/>
          </a:prstGeom>
          <a:ln w="38100" cmpd="sng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3182252" y="2458433"/>
            <a:ext cx="2834360" cy="9514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</a:rPr>
              <a:t>Some Cryptographic Protocol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89835" y="3853689"/>
            <a:ext cx="379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z</a:t>
            </a:r>
            <a:r>
              <a:rPr lang="en-US" baseline="-25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2631" y="3944404"/>
            <a:ext cx="379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z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  <a:cs typeface="Times New Roman"/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23255" y="4394777"/>
            <a:ext cx="2468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s-IS" dirty="0" smtClean="0"/>
              <a:t>...</a:t>
            </a:r>
          </a:p>
          <a:p>
            <a:pPr algn="ctr"/>
            <a:r>
              <a:rPr lang="is-IS" dirty="0" smtClean="0"/>
              <a:t>Repeat for the next gate</a:t>
            </a:r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2734" y="1002963"/>
            <a:ext cx="688132" cy="68629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9" y="966814"/>
            <a:ext cx="688142" cy="68629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82462" y="597482"/>
            <a:ext cx="365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Times New Roman"/>
                <a:cs typeface="Times New Roman"/>
              </a:rPr>
              <a:t>x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88916" y="633631"/>
            <a:ext cx="372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i="1" dirty="0">
              <a:latin typeface="Times New Roman"/>
              <a:cs typeface="Times New Roman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49494"/>
          <a:stretch/>
        </p:blipFill>
        <p:spPr>
          <a:xfrm>
            <a:off x="1074029" y="837666"/>
            <a:ext cx="1219221" cy="24359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829298" y="4030133"/>
            <a:ext cx="2578833" cy="86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Round complexity linear in the circuit depth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23255" y="3409877"/>
            <a:ext cx="269176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60"/>
              </a:lnSpc>
            </a:pPr>
            <a:r>
              <a:rPr lang="en-US" i="1" dirty="0">
                <a:latin typeface="Times New Roman"/>
                <a:cs typeface="Times New Roman"/>
              </a:rPr>
              <a:t>z</a:t>
            </a:r>
            <a:r>
              <a:rPr lang="en-US" baseline="-25000" dirty="0">
                <a:latin typeface="Times New Roman"/>
                <a:cs typeface="Times New Roman"/>
              </a:rPr>
              <a:t>1 </a:t>
            </a:r>
            <a:r>
              <a:rPr lang="en-US" sz="2800" baseline="-11000" dirty="0">
                <a:latin typeface="Times New Roman"/>
                <a:cs typeface="Times New Roman"/>
              </a:rPr>
              <a:t>⊕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i="1" dirty="0">
                <a:latin typeface="Times New Roman"/>
                <a:cs typeface="Times New Roman"/>
              </a:rPr>
              <a:t>z</a:t>
            </a:r>
            <a:r>
              <a:rPr lang="en-US" baseline="-25000" dirty="0">
                <a:latin typeface="Times New Roman"/>
                <a:cs typeface="Times New Roman"/>
              </a:rPr>
              <a:t>2</a:t>
            </a:r>
            <a:r>
              <a:rPr lang="en-US" i="1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= (</a:t>
            </a:r>
            <a:r>
              <a:rPr lang="es-ES_tradnl" i="1" dirty="0">
                <a:latin typeface="Times New Roman"/>
                <a:cs typeface="Times New Roman"/>
              </a:rPr>
              <a:t>x</a:t>
            </a:r>
            <a:r>
              <a:rPr lang="es-ES_tradnl" baseline="-25000" dirty="0">
                <a:latin typeface="Times New Roman"/>
                <a:cs typeface="Times New Roman"/>
              </a:rPr>
              <a:t>1</a:t>
            </a:r>
            <a:r>
              <a:rPr lang="es-ES_tradnl" i="1" dirty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⊕</a:t>
            </a:r>
            <a:r>
              <a:rPr lang="es-ES_tradnl" i="1" dirty="0">
                <a:latin typeface="Times New Roman"/>
                <a:cs typeface="Times New Roman"/>
              </a:rPr>
              <a:t> x</a:t>
            </a:r>
            <a:r>
              <a:rPr lang="es-ES_tradnl" baseline="-25000" dirty="0">
                <a:latin typeface="Times New Roman"/>
                <a:cs typeface="Times New Roman"/>
              </a:rPr>
              <a:t>2</a:t>
            </a:r>
            <a:r>
              <a:rPr lang="es-ES_tradnl" dirty="0">
                <a:latin typeface="Times New Roman"/>
                <a:cs typeface="Times New Roman"/>
              </a:rPr>
              <a:t>)</a:t>
            </a:r>
            <a:r>
              <a:rPr lang="en-US" i="1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^ (</a:t>
            </a:r>
            <a:r>
              <a:rPr lang="es-ES_tradnl" i="1" dirty="0">
                <a:latin typeface="Times New Roman"/>
                <a:cs typeface="Times New Roman"/>
              </a:rPr>
              <a:t>y</a:t>
            </a:r>
            <a:r>
              <a:rPr lang="es-ES_tradnl" baseline="-25000" dirty="0">
                <a:latin typeface="Times New Roman"/>
                <a:cs typeface="Times New Roman"/>
              </a:rPr>
              <a:t>1</a:t>
            </a:r>
            <a:r>
              <a:rPr lang="es-ES_tradnl" i="1" dirty="0">
                <a:latin typeface="Times New Roman"/>
                <a:cs typeface="Times New Roman"/>
              </a:rPr>
              <a:t> </a:t>
            </a:r>
            <a:r>
              <a:rPr lang="es-ES_tradnl" dirty="0">
                <a:latin typeface="Times New Roman"/>
                <a:cs typeface="Times New Roman"/>
              </a:rPr>
              <a:t>⊕</a:t>
            </a:r>
            <a:r>
              <a:rPr lang="es-ES_tradnl" i="1" dirty="0">
                <a:latin typeface="Times New Roman"/>
                <a:cs typeface="Times New Roman"/>
              </a:rPr>
              <a:t> y</a:t>
            </a:r>
            <a:r>
              <a:rPr lang="es-ES_tradnl" baseline="-25000" dirty="0">
                <a:latin typeface="Times New Roman"/>
                <a:cs typeface="Times New Roman"/>
              </a:rPr>
              <a:t>2</a:t>
            </a:r>
            <a:r>
              <a:rPr lang="es-ES_tradnl" dirty="0">
                <a:latin typeface="Times New Roman"/>
                <a:cs typeface="Times New Roman"/>
              </a:rPr>
              <a:t>)</a:t>
            </a:r>
            <a:endParaRPr lang="en-US" i="1" dirty="0">
              <a:latin typeface="Times New Roman"/>
              <a:cs typeface="Times New Roman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776911" y="991369"/>
            <a:ext cx="402677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776911" y="1445239"/>
            <a:ext cx="4026777" cy="0"/>
          </a:xfrm>
          <a:prstGeom prst="straightConnector1">
            <a:avLst/>
          </a:prstGeom>
          <a:ln w="28575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660" y="804398"/>
            <a:ext cx="251007" cy="1624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325" y="1227899"/>
            <a:ext cx="227676" cy="18214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000"/>
          <a:stretch/>
        </p:blipFill>
        <p:spPr>
          <a:xfrm>
            <a:off x="7070160" y="1283734"/>
            <a:ext cx="1219221" cy="24116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8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 animBg="1"/>
      <p:bldP spid="22" grpId="0"/>
      <p:bldP spid="23" grpId="0"/>
      <p:bldP spid="24" grpId="0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026" y="3529068"/>
            <a:ext cx="1011767" cy="101176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37" y="2136873"/>
            <a:ext cx="1117600" cy="1117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991" y="637858"/>
            <a:ext cx="916058" cy="91605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284" y="3667577"/>
            <a:ext cx="1001359" cy="100135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259" y="4029822"/>
            <a:ext cx="918642" cy="9186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/>
              <a:t>Status </a:t>
            </a:r>
            <a:r>
              <a:rPr lang="en-US" dirty="0" smtClean="0"/>
              <a:t>Quo</a:t>
            </a:r>
            <a:endParaRPr lang="en-US" sz="32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670" y="618067"/>
            <a:ext cx="740833" cy="740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538" y="2065867"/>
            <a:ext cx="740833" cy="7408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0554" y="3509433"/>
            <a:ext cx="740833" cy="7408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4" y="4059765"/>
            <a:ext cx="740833" cy="7408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9217" y="3591983"/>
            <a:ext cx="740833" cy="74083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9538" y="897466"/>
            <a:ext cx="1371601" cy="13716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4371" y="773854"/>
            <a:ext cx="1875363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60"/>
              </a:lnSpc>
            </a:pPr>
            <a:r>
              <a:rPr lang="en-US" dirty="0" smtClean="0"/>
              <a:t>Perform genome analysis locally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6574371" y="1900767"/>
            <a:ext cx="2277999" cy="73660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Privacy ensured by ethics and law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2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8184E-6 L 0.40191 0.0922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87" y="459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9026E-6 L 0.40747 -0.1248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65" y="-626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18841E-6 L 0.33247 -0.3478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-1739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52359E-6 L 0.14566 -0.4104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-2053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7567E-6 L -0.04809 -0.3197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160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383" y="-279879"/>
            <a:ext cx="5783555" cy="5861709"/>
          </a:xfrm>
          <a:prstGeom prst="rect">
            <a:avLst/>
          </a:prstGeom>
        </p:spPr>
      </p:pic>
      <p:sp>
        <p:nvSpPr>
          <p:cNvPr id="15" name="Rectangular Callout 14"/>
          <p:cNvSpPr/>
          <p:nvPr/>
        </p:nvSpPr>
        <p:spPr>
          <a:xfrm>
            <a:off x="3856997" y="3488346"/>
            <a:ext cx="5033011" cy="994756"/>
          </a:xfrm>
          <a:prstGeom prst="wedgeRectCallout">
            <a:avLst>
              <a:gd name="adj1" fmla="val -12312"/>
              <a:gd name="adj2" fmla="val -107273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1"/>
            <a:endParaRPr lang="en-US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54527" y="902731"/>
            <a:ext cx="4687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450598" y="3509050"/>
            <a:ext cx="56404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smtClean="0">
                <a:solidFill>
                  <a:srgbClr val="FFFFFF"/>
                </a:solidFill>
              </a:rPr>
              <a:t>Linear-round malicious 2PC based on secret sharing:</a:t>
            </a:r>
          </a:p>
          <a:p>
            <a:pPr marL="800100" lvl="1" indent="-342900">
              <a:buFontTx/>
              <a:buAutoNum type="arabicPeriod"/>
            </a:pPr>
            <a:r>
              <a:rPr lang="en-US" dirty="0" err="1">
                <a:solidFill>
                  <a:srgbClr val="FFFFFF"/>
                </a:solidFill>
              </a:rPr>
              <a:t>TinyOT</a:t>
            </a:r>
            <a:r>
              <a:rPr lang="en-US" dirty="0">
                <a:solidFill>
                  <a:srgbClr val="FFFFFF"/>
                </a:solidFill>
              </a:rPr>
              <a:t> family [Nielsen et al. </a:t>
            </a:r>
            <a:r>
              <a:rPr lang="en-US" dirty="0" smtClean="0">
                <a:solidFill>
                  <a:srgbClr val="FFFFFF"/>
                </a:solidFill>
              </a:rPr>
              <a:t>2012, </a:t>
            </a:r>
            <a:r>
              <a:rPr lang="mr-IN" dirty="0" smtClean="0">
                <a:solidFill>
                  <a:srgbClr val="FFFFFF"/>
                </a:solidFill>
              </a:rPr>
              <a:t>…</a:t>
            </a:r>
            <a:r>
              <a:rPr lang="en-US" dirty="0" smtClean="0">
                <a:solidFill>
                  <a:srgbClr val="FFFFFF"/>
                </a:solidFill>
              </a:rPr>
              <a:t>]</a:t>
            </a:r>
            <a:endParaRPr lang="en-US" dirty="0">
              <a:solidFill>
                <a:srgbClr val="FFFFFF"/>
              </a:solidFill>
            </a:endParaRPr>
          </a:p>
          <a:p>
            <a:pPr marL="800100" lvl="1" indent="-342900"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GMW compiler, IPS compiler [</a:t>
            </a:r>
            <a:r>
              <a:rPr lang="en-US" dirty="0" err="1" smtClean="0">
                <a:solidFill>
                  <a:srgbClr val="FFFFFF"/>
                </a:solidFill>
              </a:rPr>
              <a:t>Ishai</a:t>
            </a:r>
            <a:r>
              <a:rPr lang="en-US" dirty="0" smtClean="0">
                <a:solidFill>
                  <a:srgbClr val="FFFFFF"/>
                </a:solidFill>
              </a:rPr>
              <a:t> et al. 2008]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2829" y="2902920"/>
            <a:ext cx="90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[Yao86]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68904" y="1807056"/>
            <a:ext cx="110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[GMW87]</a:t>
            </a:r>
            <a:endParaRPr lang="en-US" dirty="0"/>
          </a:p>
        </p:txBody>
      </p:sp>
      <p:sp>
        <p:nvSpPr>
          <p:cNvPr id="19" name="Rectangular Callout 18"/>
          <p:cNvSpPr/>
          <p:nvPr/>
        </p:nvSpPr>
        <p:spPr>
          <a:xfrm>
            <a:off x="327632" y="228600"/>
            <a:ext cx="6708168" cy="1244546"/>
          </a:xfrm>
          <a:prstGeom prst="wedgeRectCallout">
            <a:avLst>
              <a:gd name="adj1" fmla="val 1892"/>
              <a:gd name="adj2" fmla="val 107924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1"/>
            <a:endParaRPr 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-106728" y="342274"/>
            <a:ext cx="714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dirty="0" smtClean="0">
                <a:solidFill>
                  <a:schemeClr val="bg1"/>
                </a:solidFill>
              </a:rPr>
              <a:t>Constant-round malicious 2PC based </a:t>
            </a:r>
            <a:r>
              <a:rPr lang="en-US" dirty="0">
                <a:solidFill>
                  <a:schemeClr val="bg1"/>
                </a:solidFill>
              </a:rPr>
              <a:t>on garbled </a:t>
            </a:r>
            <a:r>
              <a:rPr lang="en-US" dirty="0" smtClean="0">
                <a:solidFill>
                  <a:schemeClr val="bg1"/>
                </a:solidFill>
              </a:rPr>
              <a:t>circuits:</a:t>
            </a:r>
            <a:endParaRPr lang="en-US" dirty="0">
              <a:solidFill>
                <a:schemeClr val="bg1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Circuit-level cut and choose [Lindell and </a:t>
            </a:r>
            <a:r>
              <a:rPr lang="en-US" dirty="0" err="1" smtClean="0">
                <a:solidFill>
                  <a:schemeClr val="bg1"/>
                </a:solidFill>
              </a:rPr>
              <a:t>Pinkas</a:t>
            </a:r>
            <a:r>
              <a:rPr lang="en-US" dirty="0" smtClean="0">
                <a:solidFill>
                  <a:schemeClr val="bg1"/>
                </a:solidFill>
              </a:rPr>
              <a:t> 2007, </a:t>
            </a:r>
            <a:r>
              <a:rPr lang="is-IS" dirty="0" smtClean="0">
                <a:solidFill>
                  <a:schemeClr val="bg1"/>
                </a:solidFill>
              </a:rPr>
              <a:t>…</a:t>
            </a:r>
            <a:r>
              <a:rPr lang="en-US" dirty="0" smtClean="0">
                <a:solidFill>
                  <a:schemeClr val="bg1"/>
                </a:solidFill>
              </a:rPr>
              <a:t>]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Gate-level cut and choose [Nielsen and </a:t>
            </a:r>
            <a:r>
              <a:rPr lang="en-US" dirty="0" err="1" smtClean="0">
                <a:solidFill>
                  <a:schemeClr val="bg1"/>
                </a:solidFill>
              </a:rPr>
              <a:t>Orlandi</a:t>
            </a:r>
            <a:r>
              <a:rPr lang="en-US" dirty="0" smtClean="0">
                <a:solidFill>
                  <a:schemeClr val="bg1"/>
                </a:solidFill>
              </a:rPr>
              <a:t> 2009, </a:t>
            </a:r>
            <a:r>
              <a:rPr lang="is-IS" dirty="0" smtClean="0">
                <a:solidFill>
                  <a:schemeClr val="bg1"/>
                </a:solidFill>
              </a:rPr>
              <a:t>….</a:t>
            </a:r>
            <a:r>
              <a:rPr lang="en-US" dirty="0" smtClean="0">
                <a:solidFill>
                  <a:schemeClr val="bg1"/>
                </a:solidFill>
              </a:rPr>
              <a:t>]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299445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bg1"/>
                </a:solidFill>
              </a:rPr>
              <a:t>Secret Sharing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968226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Garbled </a:t>
            </a:r>
          </a:p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Circuits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20</a:t>
            </a:fld>
            <a:endParaRPr lang="en-US"/>
          </a:p>
        </p:txBody>
      </p:sp>
      <p:sp>
        <p:nvSpPr>
          <p:cNvPr id="14" name="Rectangular Callout 13"/>
          <p:cNvSpPr/>
          <p:nvPr/>
        </p:nvSpPr>
        <p:spPr>
          <a:xfrm>
            <a:off x="4673600" y="3374046"/>
            <a:ext cx="4330706" cy="994756"/>
          </a:xfrm>
          <a:prstGeom prst="wedgeRectCallout">
            <a:avLst>
              <a:gd name="adj1" fmla="val -26739"/>
              <a:gd name="adj2" fmla="val -92379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1"/>
            <a:endParaRPr lang="en-US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4191458" y="3501068"/>
            <a:ext cx="4874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smtClean="0">
                <a:solidFill>
                  <a:schemeClr val="bg1"/>
                </a:solidFill>
              </a:rPr>
              <a:t>Low communication but </a:t>
            </a:r>
            <a:r>
              <a:rPr lang="en-US" dirty="0">
                <a:solidFill>
                  <a:schemeClr val="bg1"/>
                </a:solidFill>
              </a:rPr>
              <a:t>l</a:t>
            </a:r>
            <a:r>
              <a:rPr lang="en-US" dirty="0" smtClean="0">
                <a:solidFill>
                  <a:schemeClr val="bg1"/>
                </a:solidFill>
              </a:rPr>
              <a:t>inear rounds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sz="2400" b="1" dirty="0" smtClean="0">
                <a:solidFill>
                  <a:schemeClr val="accent3"/>
                </a:solidFill>
              </a:rPr>
              <a:t>Good throughput </a:t>
            </a:r>
            <a:r>
              <a:rPr lang="en-US" sz="2400" b="1" dirty="0" smtClean="0">
                <a:solidFill>
                  <a:schemeClr val="bg1"/>
                </a:solidFill>
              </a:rPr>
              <a:t>but </a:t>
            </a:r>
            <a:r>
              <a:rPr lang="en-US" sz="2400" b="1" dirty="0" smtClean="0">
                <a:solidFill>
                  <a:srgbClr val="FF8E7C"/>
                </a:solidFill>
              </a:rPr>
              <a:t>bad latency</a:t>
            </a:r>
            <a:endParaRPr lang="en-US" sz="2400" b="1" dirty="0">
              <a:solidFill>
                <a:srgbClr val="FF8E7C"/>
              </a:solidFill>
            </a:endParaRPr>
          </a:p>
        </p:txBody>
      </p:sp>
      <p:sp>
        <p:nvSpPr>
          <p:cNvPr id="24" name="Rectangular Callout 23"/>
          <p:cNvSpPr/>
          <p:nvPr/>
        </p:nvSpPr>
        <p:spPr>
          <a:xfrm>
            <a:off x="436113" y="482601"/>
            <a:ext cx="4415285" cy="965199"/>
          </a:xfrm>
          <a:prstGeom prst="wedgeRectCallout">
            <a:avLst>
              <a:gd name="adj1" fmla="val 15964"/>
              <a:gd name="adj2" fmla="val 120140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1"/>
            <a:endParaRPr lang="en-US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-960" y="533401"/>
            <a:ext cx="49024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smtClean="0">
                <a:solidFill>
                  <a:schemeClr val="bg1"/>
                </a:solidFill>
              </a:rPr>
              <a:t>Constant rounds </a:t>
            </a:r>
            <a:r>
              <a:rPr lang="en-US" dirty="0">
                <a:solidFill>
                  <a:schemeClr val="bg1"/>
                </a:solidFill>
              </a:rPr>
              <a:t>but </a:t>
            </a:r>
            <a:r>
              <a:rPr lang="en-US" dirty="0" smtClean="0">
                <a:solidFill>
                  <a:schemeClr val="bg1"/>
                </a:solidFill>
              </a:rPr>
              <a:t>high communication 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sz="2400" b="1" dirty="0" smtClean="0">
                <a:solidFill>
                  <a:schemeClr val="accent3"/>
                </a:solidFill>
              </a:rPr>
              <a:t>Good latency </a:t>
            </a:r>
            <a:r>
              <a:rPr lang="en-US" sz="2400" b="1" dirty="0" smtClean="0">
                <a:solidFill>
                  <a:schemeClr val="bg1"/>
                </a:solidFill>
              </a:rPr>
              <a:t>but </a:t>
            </a:r>
            <a:r>
              <a:rPr lang="en-US" sz="2400" b="1" dirty="0" smtClean="0">
                <a:solidFill>
                  <a:srgbClr val="FF8E7C"/>
                </a:solidFill>
              </a:rPr>
              <a:t>bad throughput</a:t>
            </a:r>
            <a:endParaRPr lang="en-US" sz="2400" b="1" dirty="0">
              <a:solidFill>
                <a:srgbClr val="FF8E7C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056718" y="781287"/>
            <a:ext cx="2992963" cy="981556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Two </a:t>
            </a:r>
            <a:r>
              <a:rPr lang="en-US" sz="2800" b="1" dirty="0" smtClean="0"/>
              <a:t>very different </a:t>
            </a:r>
            <a:r>
              <a:rPr lang="en-US" sz="2800" dirty="0" smtClean="0"/>
              <a:t>frameworks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0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/>
      <p:bldP spid="17" grpId="1"/>
      <p:bldP spid="19" grpId="0" animBg="1"/>
      <p:bldP spid="19" grpId="1" animBg="1"/>
      <p:bldP spid="20" grpId="0"/>
      <p:bldP spid="20" grpId="1"/>
      <p:bldP spid="14" grpId="0" animBg="1"/>
      <p:bldP spid="23" grpId="0"/>
      <p:bldP spid="24" grpId="0" animBg="1"/>
      <p:bldP spid="25" grpId="0"/>
      <p:bldP spid="2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383" y="-279879"/>
            <a:ext cx="5783555" cy="586170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4527" y="902731"/>
            <a:ext cx="4687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/>
          </a:p>
        </p:txBody>
      </p:sp>
      <p:sp>
        <p:nvSpPr>
          <p:cNvPr id="10" name="Plus 9"/>
          <p:cNvSpPr/>
          <p:nvPr/>
        </p:nvSpPr>
        <p:spPr>
          <a:xfrm>
            <a:off x="4124960" y="2092043"/>
            <a:ext cx="914400" cy="914400"/>
          </a:xfrm>
          <a:prstGeom prst="mathPlus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qual 17"/>
          <p:cNvSpPr/>
          <p:nvPr/>
        </p:nvSpPr>
        <p:spPr>
          <a:xfrm>
            <a:off x="1798320" y="2130013"/>
            <a:ext cx="914400" cy="914400"/>
          </a:xfrm>
          <a:prstGeom prst="mathEqual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2603" y="3224109"/>
            <a:ext cx="979505" cy="54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/>
              <a:t>Our </a:t>
            </a:r>
          </a:p>
          <a:p>
            <a:pPr algn="ctr">
              <a:lnSpc>
                <a:spcPct val="80000"/>
              </a:lnSpc>
            </a:pPr>
            <a:r>
              <a:rPr lang="en-US" dirty="0" smtClean="0"/>
              <a:t>protocol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271272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Semi-honest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5019926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18171F"/>
              </a:clrFrom>
              <a:clrTo>
                <a:srgbClr val="18171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8" b="100000" l="30032" r="682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881" r="29170"/>
          <a:stretch/>
        </p:blipFill>
        <p:spPr>
          <a:xfrm>
            <a:off x="523487" y="2060468"/>
            <a:ext cx="885498" cy="1373393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25230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sp>
        <p:nvSpPr>
          <p:cNvPr id="25" name="Rectangular Callout 24"/>
          <p:cNvSpPr/>
          <p:nvPr/>
        </p:nvSpPr>
        <p:spPr>
          <a:xfrm>
            <a:off x="643063" y="311169"/>
            <a:ext cx="4656382" cy="952009"/>
          </a:xfrm>
          <a:prstGeom prst="wedgeRectCallout">
            <a:avLst>
              <a:gd name="adj1" fmla="val -38467"/>
              <a:gd name="adj2" fmla="val 112190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1"/>
            <a:endParaRPr lang="en-US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188807" y="423328"/>
            <a:ext cx="51106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 smtClean="0">
                <a:solidFill>
                  <a:schemeClr val="bg1"/>
                </a:solidFill>
              </a:rPr>
              <a:t>Constant </a:t>
            </a:r>
            <a:r>
              <a:rPr lang="en-US" dirty="0">
                <a:solidFill>
                  <a:schemeClr val="bg1"/>
                </a:solidFill>
              </a:rPr>
              <a:t>rounds and low </a:t>
            </a:r>
            <a:r>
              <a:rPr lang="en-US" dirty="0" smtClean="0">
                <a:solidFill>
                  <a:schemeClr val="bg1"/>
                </a:solidFill>
              </a:rPr>
              <a:t>communication</a:t>
            </a:r>
          </a:p>
          <a:p>
            <a:pPr lvl="1"/>
            <a:r>
              <a:rPr lang="en-US" sz="2400" b="1" dirty="0" smtClean="0">
                <a:solidFill>
                  <a:srgbClr val="9BBB59"/>
                </a:solidFill>
              </a:rPr>
              <a:t>Good latency</a:t>
            </a:r>
            <a:r>
              <a:rPr lang="en-US" sz="2400" b="1" dirty="0">
                <a:solidFill>
                  <a:srgbClr val="9BBB59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and</a:t>
            </a:r>
            <a:r>
              <a:rPr lang="en-US" sz="2400" b="1" dirty="0" smtClean="0">
                <a:solidFill>
                  <a:schemeClr val="accent3"/>
                </a:solidFill>
              </a:rPr>
              <a:t> good throughput</a:t>
            </a:r>
            <a:endParaRPr lang="en-US" sz="2400" b="1" dirty="0">
              <a:solidFill>
                <a:schemeClr val="accent3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299445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bg1"/>
                </a:solidFill>
              </a:rPr>
              <a:t>Secret Sharing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968226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Garbled </a:t>
            </a:r>
          </a:p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Circuits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83" y="4516386"/>
            <a:ext cx="1633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WRKa</a:t>
            </a:r>
            <a:r>
              <a:rPr lang="en-US" dirty="0" smtClean="0"/>
              <a:t>, CCS17]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/>
      <p:bldP spid="20" grpId="0" animBg="1"/>
      <p:bldP spid="21" grpId="0" animBg="1"/>
      <p:bldP spid="23" grpId="0" animBg="1"/>
      <p:bldP spid="25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74" y="1337425"/>
            <a:ext cx="1386249" cy="1319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Happens if Alice </a:t>
            </a:r>
            <a:r>
              <a:rPr lang="en-US" dirty="0"/>
              <a:t>is </a:t>
            </a:r>
            <a:r>
              <a:rPr lang="en-US" dirty="0" smtClean="0"/>
              <a:t>Malicious?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385" y="2609601"/>
            <a:ext cx="688132" cy="6862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9" y="2609601"/>
            <a:ext cx="688142" cy="68629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1344084" y="2952750"/>
            <a:ext cx="3598333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10775" y="968407"/>
            <a:ext cx="2097399" cy="652662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Selectively corrupt one or more rows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524354" y="2356887"/>
            <a:ext cx="2573507" cy="777415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Learn information about which row is evaluated</a:t>
            </a:r>
          </a:p>
        </p:txBody>
      </p:sp>
      <p:sp>
        <p:nvSpPr>
          <p:cNvPr id="20" name="Right Arrow 19"/>
          <p:cNvSpPr/>
          <p:nvPr/>
        </p:nvSpPr>
        <p:spPr>
          <a:xfrm rot="5400000">
            <a:off x="7549310" y="1846550"/>
            <a:ext cx="534454" cy="284531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3" name="Rounded Rectangle 22"/>
          <p:cNvSpPr/>
          <p:nvPr/>
        </p:nvSpPr>
        <p:spPr>
          <a:xfrm>
            <a:off x="6736019" y="3750396"/>
            <a:ext cx="2150176" cy="777415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Learn information about inputs</a:t>
            </a:r>
          </a:p>
        </p:txBody>
      </p:sp>
      <p:sp>
        <p:nvSpPr>
          <p:cNvPr id="24" name="Right Arrow 23"/>
          <p:cNvSpPr/>
          <p:nvPr/>
        </p:nvSpPr>
        <p:spPr>
          <a:xfrm rot="5400000">
            <a:off x="7626823" y="3300284"/>
            <a:ext cx="379426" cy="284531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1" name="Rectangle 10"/>
          <p:cNvSpPr/>
          <p:nvPr/>
        </p:nvSpPr>
        <p:spPr>
          <a:xfrm>
            <a:off x="4635837" y="1944129"/>
            <a:ext cx="224488" cy="238897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>
          <a:xfrm>
            <a:off x="3017907" y="3750395"/>
            <a:ext cx="2219678" cy="777415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Alice knows how rows are permuted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5652129" y="3996836"/>
            <a:ext cx="669345" cy="284531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9" name="TextBox 28"/>
          <p:cNvSpPr txBox="1"/>
          <p:nvPr/>
        </p:nvSpPr>
        <p:spPr>
          <a:xfrm>
            <a:off x="7028014" y="730613"/>
            <a:ext cx="1547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Alice corrupts 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row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3544733" y="3493763"/>
            <a:ext cx="11660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row is A</a:t>
            </a:r>
            <a:r>
              <a:rPr lang="en-US" sz="1200" baseline="-25000" dirty="0" smtClean="0"/>
              <a:t>1</a:t>
            </a:r>
            <a:r>
              <a:rPr lang="en-US" sz="1200" dirty="0" smtClean="0"/>
              <a:t>, B</a:t>
            </a:r>
            <a:r>
              <a:rPr lang="en-US" sz="1200" baseline="-25000" dirty="0" smtClean="0"/>
              <a:t>0</a:t>
            </a:r>
            <a:endParaRPr lang="en-US" sz="1200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6615274" y="2158297"/>
            <a:ext cx="23727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Evaluation failure means 2</a:t>
            </a:r>
            <a:r>
              <a:rPr lang="en-US" sz="1050" baseline="30000" dirty="0" smtClean="0"/>
              <a:t>nd</a:t>
            </a:r>
            <a:r>
              <a:rPr lang="en-US" sz="1050" dirty="0" smtClean="0"/>
              <a:t> row is used</a:t>
            </a:r>
            <a:endParaRPr lang="en-US" sz="1050" dirty="0"/>
          </a:p>
        </p:txBody>
      </p:sp>
      <p:sp>
        <p:nvSpPr>
          <p:cNvPr id="32" name="TextBox 31"/>
          <p:cNvSpPr txBox="1"/>
          <p:nvPr/>
        </p:nvSpPr>
        <p:spPr>
          <a:xfrm>
            <a:off x="7218642" y="3543522"/>
            <a:ext cx="1359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Inputs are 1 and 0!</a:t>
            </a:r>
            <a:endParaRPr lang="en-US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4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0.32691 0.00432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0" grpId="0" animBg="1"/>
      <p:bldP spid="23" grpId="0" animBg="1"/>
      <p:bldP spid="24" grpId="0" animBg="1"/>
      <p:bldP spid="11" grpId="0" animBg="1"/>
      <p:bldP spid="14" grpId="0" animBg="1"/>
      <p:bldP spid="15" grpId="0" animBg="1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551"/>
          <a:stretch/>
        </p:blipFill>
        <p:spPr>
          <a:xfrm>
            <a:off x="4547286" y="2545898"/>
            <a:ext cx="725763" cy="131687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698"/>
          <a:stretch/>
        </p:blipFill>
        <p:spPr>
          <a:xfrm>
            <a:off x="606887" y="2543518"/>
            <a:ext cx="711167" cy="1319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3229"/>
            <a:ext cx="8229600" cy="731520"/>
          </a:xfrm>
          <a:effectLst/>
        </p:spPr>
        <p:txBody>
          <a:bodyPr/>
          <a:lstStyle/>
          <a:p>
            <a:r>
              <a:rPr lang="en-US" dirty="0" smtClean="0"/>
              <a:t>Preventing This </a:t>
            </a:r>
            <a:r>
              <a:rPr lang="en-US" dirty="0"/>
              <a:t>Attack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8683" y="3578941"/>
            <a:ext cx="688132" cy="686297"/>
          </a:xfrm>
          <a:prstGeom prst="rect">
            <a:avLst/>
          </a:prstGeom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27" y="3578941"/>
            <a:ext cx="688142" cy="686297"/>
          </a:xfrm>
          <a:prstGeom prst="rect">
            <a:avLst/>
          </a:prstGeom>
          <a:effectLst/>
        </p:spPr>
      </p:pic>
      <p:cxnSp>
        <p:nvCxnSpPr>
          <p:cNvPr id="10" name="Straight Arrow Connector 9"/>
          <p:cNvCxnSpPr/>
          <p:nvPr/>
        </p:nvCxnSpPr>
        <p:spPr>
          <a:xfrm>
            <a:off x="1358382" y="3922090"/>
            <a:ext cx="3598333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822732" y="3165473"/>
            <a:ext cx="175173" cy="188037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848432" y="4090254"/>
            <a:ext cx="1109123" cy="50526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ts val="1560"/>
              </a:lnSpc>
            </a:pPr>
            <a:r>
              <a:rPr lang="en-US" dirty="0" smtClean="0"/>
              <a:t>Evaluate </a:t>
            </a:r>
          </a:p>
          <a:p>
            <a:pPr algn="ctr">
              <a:lnSpc>
                <a:spcPts val="1560"/>
              </a:lnSpc>
            </a:pPr>
            <a:r>
              <a:rPr lang="en-US" dirty="0" smtClean="0"/>
              <a:t>as normal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6676328" y="913190"/>
            <a:ext cx="2097399" cy="652662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Selectively corrupt one or more rows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43493" y="2140715"/>
            <a:ext cx="2573507" cy="777415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Learn information about which row is evaluated</a:t>
            </a:r>
          </a:p>
        </p:txBody>
      </p:sp>
      <p:sp>
        <p:nvSpPr>
          <p:cNvPr id="22" name="Right Arrow 21"/>
          <p:cNvSpPr/>
          <p:nvPr/>
        </p:nvSpPr>
        <p:spPr>
          <a:xfrm rot="5400000">
            <a:off x="7531328" y="1718990"/>
            <a:ext cx="379426" cy="284531"/>
          </a:xfrm>
          <a:prstGeom prst="rightArrow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Rounded Rectangle 24"/>
          <p:cNvSpPr/>
          <p:nvPr/>
        </p:nvSpPr>
        <p:spPr>
          <a:xfrm>
            <a:off x="6676328" y="3474067"/>
            <a:ext cx="2150176" cy="777415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Learn information about inputs</a:t>
            </a:r>
          </a:p>
        </p:txBody>
      </p:sp>
      <p:sp>
        <p:nvSpPr>
          <p:cNvPr id="26" name="Right Arrow 25"/>
          <p:cNvSpPr/>
          <p:nvPr/>
        </p:nvSpPr>
        <p:spPr>
          <a:xfrm rot="5400000">
            <a:off x="7531327" y="3041569"/>
            <a:ext cx="379426" cy="284531"/>
          </a:xfrm>
          <a:prstGeom prst="rightArrow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7" name="Multiply 26"/>
          <p:cNvSpPr/>
          <p:nvPr/>
        </p:nvSpPr>
        <p:spPr>
          <a:xfrm>
            <a:off x="7338922" y="2795366"/>
            <a:ext cx="771740" cy="771740"/>
          </a:xfrm>
          <a:prstGeom prst="mathMultiply">
            <a:avLst>
              <a:gd name="adj1" fmla="val 14305"/>
            </a:avLst>
          </a:prstGeom>
          <a:ln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1961213" y="3916256"/>
            <a:ext cx="4013101" cy="1124852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Neither party knows how garbled tables are permuted</a:t>
            </a:r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377561" y="2260474"/>
            <a:ext cx="1425011" cy="351749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Secret share of GT</a:t>
            </a:r>
            <a:endParaRPr lang="en-US" sz="1200" dirty="0"/>
          </a:p>
        </p:txBody>
      </p:sp>
      <p:sp>
        <p:nvSpPr>
          <p:cNvPr id="18" name="Rounded Rectangle 17"/>
          <p:cNvSpPr/>
          <p:nvPr/>
        </p:nvSpPr>
        <p:spPr>
          <a:xfrm>
            <a:off x="4129693" y="2289133"/>
            <a:ext cx="1425011" cy="351749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Secret share of GT</a:t>
            </a:r>
            <a:endParaRPr lang="en-US" sz="1200" dirty="0"/>
          </a:p>
        </p:txBody>
      </p:sp>
      <p:sp>
        <p:nvSpPr>
          <p:cNvPr id="28" name="Cloud 27"/>
          <p:cNvSpPr/>
          <p:nvPr/>
        </p:nvSpPr>
        <p:spPr>
          <a:xfrm>
            <a:off x="1358382" y="515117"/>
            <a:ext cx="3567403" cy="1361723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4400" dirty="0" smtClean="0"/>
              <a:t> </a:t>
            </a:r>
            <a:r>
              <a:rPr lang="en-US" sz="3200" dirty="0" smtClean="0"/>
              <a:t>MPC</a:t>
            </a:r>
            <a:endParaRPr lang="en-US" sz="4400" dirty="0" smtClean="0"/>
          </a:p>
          <a:p>
            <a:pPr algn="ctr">
              <a:lnSpc>
                <a:spcPct val="80000"/>
              </a:lnSpc>
            </a:pPr>
            <a:r>
              <a:rPr lang="en-US" sz="1600" dirty="0" smtClean="0"/>
              <a:t>Construct a garbled table and permute the rows</a:t>
            </a:r>
            <a:endParaRPr lang="en-US" sz="16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438003" y="1771605"/>
            <a:ext cx="501020" cy="4379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339500" y="1726273"/>
            <a:ext cx="400430" cy="4832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127427" y="585065"/>
            <a:ext cx="1733069" cy="430014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Depth-1 circuit</a:t>
            </a:r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127427" y="1119998"/>
            <a:ext cx="1733069" cy="485997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Secret-sharing based MPC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977774" y="661572"/>
            <a:ext cx="1547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Alice corrupts 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row</a:t>
            </a:r>
            <a:endParaRPr lang="en-US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6565032" y="1954468"/>
            <a:ext cx="23727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Evaluation failure means 2</a:t>
            </a:r>
            <a:r>
              <a:rPr lang="en-US" sz="1050" baseline="30000" dirty="0" smtClean="0"/>
              <a:t>nd</a:t>
            </a:r>
            <a:r>
              <a:rPr lang="en-US" sz="1050" dirty="0" smtClean="0"/>
              <a:t> row is used</a:t>
            </a:r>
            <a:endParaRPr lang="en-US" sz="1050" dirty="0"/>
          </a:p>
        </p:txBody>
      </p:sp>
      <p:sp>
        <p:nvSpPr>
          <p:cNvPr id="37" name="TextBox 36"/>
          <p:cNvSpPr txBox="1"/>
          <p:nvPr/>
        </p:nvSpPr>
        <p:spPr>
          <a:xfrm>
            <a:off x="518737" y="2812146"/>
            <a:ext cx="31767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Alice does not know that 2</a:t>
            </a:r>
            <a:r>
              <a:rPr lang="en-US" sz="1400" baseline="30000" dirty="0" smtClean="0"/>
              <a:t>nd</a:t>
            </a:r>
            <a:r>
              <a:rPr lang="en-US" sz="1400" dirty="0" smtClean="0"/>
              <a:t> row is A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, B</a:t>
            </a:r>
            <a:r>
              <a:rPr lang="en-US" sz="1400" baseline="-25000" dirty="0" smtClean="0"/>
              <a:t>0</a:t>
            </a:r>
            <a:endParaRPr lang="en-US" sz="1400" baseline="-25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2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8.64198E-7 L 0.35868 0.00031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3" grpId="0" animBg="1"/>
      <p:bldP spid="4" grpId="0" animBg="1"/>
      <p:bldP spid="4" grpId="1" animBg="1"/>
      <p:bldP spid="18" grpId="0" animBg="1"/>
      <p:bldP spid="18" grpId="1" animBg="1"/>
      <p:bldP spid="28" grpId="1" animBg="1"/>
      <p:bldP spid="16" grpId="0" animBg="1"/>
      <p:bldP spid="30" grpId="0" animBg="1"/>
      <p:bldP spid="33" grpId="0"/>
      <p:bldP spid="34" grpId="0"/>
      <p:bldP spid="3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Ensuring Correctness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385" y="2609601"/>
            <a:ext cx="688132" cy="686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9" y="2609601"/>
            <a:ext cx="688142" cy="68629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922638" y="2944667"/>
            <a:ext cx="4019779" cy="8083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loud Callout 12"/>
          <p:cNvSpPr/>
          <p:nvPr/>
        </p:nvSpPr>
        <p:spPr>
          <a:xfrm>
            <a:off x="1402882" y="540041"/>
            <a:ext cx="3059290" cy="1096297"/>
          </a:xfrm>
          <a:prstGeom prst="cloudCallout">
            <a:avLst>
              <a:gd name="adj1" fmla="val -24268"/>
              <a:gd name="adj2" fmla="val 711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dirty="0" smtClean="0"/>
              <a:t>Authenticate the permutation</a:t>
            </a:r>
            <a:endParaRPr lang="en-US" dirty="0"/>
          </a:p>
        </p:txBody>
      </p:sp>
      <p:sp>
        <p:nvSpPr>
          <p:cNvPr id="10" name="Cloud 9"/>
          <p:cNvSpPr/>
          <p:nvPr/>
        </p:nvSpPr>
        <p:spPr>
          <a:xfrm>
            <a:off x="1115195" y="2944667"/>
            <a:ext cx="3645266" cy="2229314"/>
          </a:xfrm>
          <a:prstGeom prst="cloud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261709" y="3732614"/>
            <a:ext cx="371178" cy="23323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158984" y="-4023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551"/>
          <a:stretch/>
        </p:blipFill>
        <p:spPr>
          <a:xfrm>
            <a:off x="4632114" y="1428754"/>
            <a:ext cx="727075" cy="13192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698"/>
          <a:stretch/>
        </p:blipFill>
        <p:spPr>
          <a:xfrm>
            <a:off x="691715" y="1426374"/>
            <a:ext cx="711167" cy="131925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095" y="3304136"/>
            <a:ext cx="1493340" cy="14211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4095" y="3304136"/>
            <a:ext cx="1494143" cy="14219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383" y="-279879"/>
            <a:ext cx="5783555" cy="586170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299445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bg1"/>
                </a:solidFill>
              </a:rPr>
              <a:t>Secret Sharing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968226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Garbled </a:t>
            </a:r>
          </a:p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Circuits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527" y="902731"/>
            <a:ext cx="4687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/>
          </a:p>
        </p:txBody>
      </p:sp>
      <p:sp>
        <p:nvSpPr>
          <p:cNvPr id="10" name="Plus 9"/>
          <p:cNvSpPr/>
          <p:nvPr/>
        </p:nvSpPr>
        <p:spPr>
          <a:xfrm>
            <a:off x="4124960" y="2092043"/>
            <a:ext cx="914400" cy="914400"/>
          </a:xfrm>
          <a:prstGeom prst="mathPlus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qual 17"/>
          <p:cNvSpPr/>
          <p:nvPr/>
        </p:nvSpPr>
        <p:spPr>
          <a:xfrm>
            <a:off x="1798320" y="2130013"/>
            <a:ext cx="914400" cy="914400"/>
          </a:xfrm>
          <a:prstGeom prst="mathEqual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71272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Semi-honest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5019926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18171F"/>
              </a:clrFrom>
              <a:clrTo>
                <a:srgbClr val="18171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8" b="100000" l="30032" r="682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881" r="29170"/>
          <a:stretch/>
        </p:blipFill>
        <p:spPr>
          <a:xfrm>
            <a:off x="523487" y="2060468"/>
            <a:ext cx="885498" cy="1373393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25230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sp>
        <p:nvSpPr>
          <p:cNvPr id="17" name="Cloud Callout 16"/>
          <p:cNvSpPr/>
          <p:nvPr/>
        </p:nvSpPr>
        <p:spPr>
          <a:xfrm>
            <a:off x="4804894" y="91674"/>
            <a:ext cx="3792779" cy="1447705"/>
          </a:xfrm>
          <a:prstGeom prst="cloudCallout">
            <a:avLst>
              <a:gd name="adj1" fmla="val -26871"/>
              <a:gd name="adj2" fmla="val 7071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More efficient </a:t>
            </a:r>
            <a:r>
              <a:rPr lang="en-US">
                <a:solidFill>
                  <a:schemeClr val="bg1"/>
                </a:solidFill>
              </a:rPr>
              <a:t>protocol </a:t>
            </a:r>
            <a:r>
              <a:rPr lang="en-US" smtClean="0">
                <a:solidFill>
                  <a:schemeClr val="bg1"/>
                </a:solidFill>
              </a:rPr>
              <a:t>for secret </a:t>
            </a:r>
            <a:r>
              <a:rPr lang="en-US" dirty="0">
                <a:solidFill>
                  <a:schemeClr val="bg1"/>
                </a:solidFill>
              </a:rPr>
              <a:t>share of garbled tables and authentication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5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Comparison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63593" y="881719"/>
            <a:ext cx="1095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/>
                </a:solidFill>
              </a:rPr>
              <a:t>log scale</a:t>
            </a:r>
            <a:endParaRPr lang="en-US" sz="2000" b="1" dirty="0">
              <a:solidFill>
                <a:schemeClr val="accent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16200000">
            <a:off x="1410113" y="23170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milliseconds</a:t>
            </a:r>
            <a:endParaRPr lang="en-US" dirty="0"/>
          </a:p>
        </p:txBody>
      </p:sp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522757"/>
              </p:ext>
            </p:extLst>
          </p:nvPr>
        </p:nvGraphicFramePr>
        <p:xfrm>
          <a:off x="1990885" y="881719"/>
          <a:ext cx="5924550" cy="3554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7242334" y="2619728"/>
            <a:ext cx="846669" cy="880533"/>
            <a:chOff x="6810533" y="2479286"/>
            <a:chExt cx="846669" cy="880533"/>
          </a:xfrm>
        </p:grpSpPr>
        <p:cxnSp>
          <p:nvCxnSpPr>
            <p:cNvPr id="13" name="Straight Connector 12"/>
            <p:cNvCxnSpPr/>
            <p:nvPr/>
          </p:nvCxnSpPr>
          <p:spPr>
            <a:xfrm flipV="1">
              <a:off x="6810533" y="2479286"/>
              <a:ext cx="0" cy="880533"/>
            </a:xfrm>
            <a:prstGeom prst="line">
              <a:avLst/>
            </a:prstGeom>
            <a:ln w="28575">
              <a:headEnd type="arrow" w="med" len="med"/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885837" y="2750059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2"/>
                  </a:solidFill>
                </a:rPr>
                <a:t>~100x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834561" y="3998603"/>
            <a:ext cx="815546" cy="25537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57666" y="4882977"/>
            <a:ext cx="2641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Timing based on a standard benchmark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7498" y="4019126"/>
            <a:ext cx="931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>
                <a:solidFill>
                  <a:schemeClr val="bg1">
                    <a:lumMod val="50000"/>
                  </a:schemeClr>
                </a:solidFill>
              </a:rPr>
              <a:t>My works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7975" y="692074"/>
            <a:ext cx="1491049" cy="385530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3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Much </a:t>
            </a:r>
            <a:r>
              <a:rPr lang="en-US" sz="3200" dirty="0"/>
              <a:t>Larger Circuits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09286" y="2671343"/>
            <a:ext cx="1414170" cy="541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accent2"/>
                </a:solidFill>
              </a:rPr>
              <a:t>Finish under</a:t>
            </a:r>
          </a:p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chemeClr val="accent2"/>
                </a:solidFill>
              </a:rPr>
              <a:t>15 seconds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27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27426"/>
              </p:ext>
            </p:extLst>
          </p:nvPr>
        </p:nvGraphicFramePr>
        <p:xfrm>
          <a:off x="1235677" y="1561389"/>
          <a:ext cx="6273609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203"/>
                <a:gridCol w="2091203"/>
                <a:gridCol w="2091203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Input</a:t>
                      </a:r>
                      <a:r>
                        <a:rPr lang="en-US" sz="2000" baseline="0" dirty="0" smtClean="0"/>
                        <a:t> size (bits)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Circuit size (gates)</a:t>
                      </a:r>
                      <a:endParaRPr lang="en-US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Traditional benchmarks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Up to</a:t>
                      </a:r>
                      <a:r>
                        <a:rPr lang="en-US" sz="2000" baseline="0" dirty="0" smtClean="0"/>
                        <a:t> 1000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Up to 100K</a:t>
                      </a:r>
                      <a:endParaRPr lang="en-US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Our</a:t>
                      </a:r>
                      <a:r>
                        <a:rPr lang="en-US" sz="2000" baseline="0" dirty="0" smtClean="0"/>
                        <a:t> new benchmarks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200K to 10M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2M</a:t>
                      </a:r>
                      <a:r>
                        <a:rPr lang="en-US" sz="2000" baseline="0" dirty="0" smtClean="0"/>
                        <a:t> to 10M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65438" y="2654867"/>
            <a:ext cx="7558216" cy="1571143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218670" y="3618162"/>
            <a:ext cx="3468130" cy="1021492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Large enough for: genome analysis, classification,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4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383" y="-279879"/>
            <a:ext cx="5783555" cy="586170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299445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bg1"/>
                </a:solidFill>
              </a:rPr>
              <a:t>Secret Sharing</a:t>
            </a:r>
            <a:endParaRPr lang="en-US" sz="1700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968226" y="2348585"/>
            <a:ext cx="766460" cy="4390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Garbled </a:t>
            </a:r>
          </a:p>
          <a:p>
            <a:pPr algn="ctr">
              <a:lnSpc>
                <a:spcPct val="70000"/>
              </a:lnSpc>
            </a:pPr>
            <a:r>
              <a:rPr lang="en-US" sz="1700" dirty="0" smtClean="0">
                <a:solidFill>
                  <a:schemeClr val="tx1"/>
                </a:solidFill>
              </a:rPr>
              <a:t>Circuits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527" y="902731"/>
            <a:ext cx="4687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dirty="0"/>
          </a:p>
        </p:txBody>
      </p:sp>
      <p:sp>
        <p:nvSpPr>
          <p:cNvPr id="10" name="Plus 9"/>
          <p:cNvSpPr/>
          <p:nvPr/>
        </p:nvSpPr>
        <p:spPr>
          <a:xfrm>
            <a:off x="4124960" y="2092043"/>
            <a:ext cx="914400" cy="914400"/>
          </a:xfrm>
          <a:prstGeom prst="mathPlus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qual 17"/>
          <p:cNvSpPr/>
          <p:nvPr/>
        </p:nvSpPr>
        <p:spPr>
          <a:xfrm>
            <a:off x="1798320" y="2130013"/>
            <a:ext cx="914400" cy="914400"/>
          </a:xfrm>
          <a:prstGeom prst="mathEqual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254" y="3339439"/>
            <a:ext cx="1646605" cy="54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dirty="0" smtClean="0"/>
              <a:t>Our multi-party</a:t>
            </a:r>
          </a:p>
          <a:p>
            <a:pPr algn="ctr">
              <a:lnSpc>
                <a:spcPct val="80000"/>
              </a:lnSpc>
            </a:pPr>
            <a:r>
              <a:rPr lang="en-US" dirty="0" smtClean="0"/>
              <a:t>protocol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271272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Semi-honest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5019926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252300" y="1924403"/>
            <a:ext cx="1412240" cy="335280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Malicious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06" y="1929283"/>
            <a:ext cx="1475734" cy="1475734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154527" y="638460"/>
            <a:ext cx="5144918" cy="808171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Strongest model: malicious security assuming all-but-one parties are corrupted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35" y="3999956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WRKb</a:t>
            </a:r>
            <a:r>
              <a:rPr lang="en-US" dirty="0" smtClean="0"/>
              <a:t>, CCS17]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5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206714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206714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2067144"/>
            <a:ext cx="387234" cy="3872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12557" y="1420813"/>
            <a:ext cx="310219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3"/>
                </a:solidFill>
              </a:rPr>
              <a:t>Bogdanov</a:t>
            </a:r>
            <a:r>
              <a:rPr lang="en-US" dirty="0">
                <a:solidFill>
                  <a:schemeClr val="accent3"/>
                </a:solidFill>
              </a:rPr>
              <a:t> et al. ESORICS </a:t>
            </a:r>
            <a:r>
              <a:rPr lang="en-US" dirty="0" smtClean="0">
                <a:solidFill>
                  <a:schemeClr val="accent3"/>
                </a:solidFill>
              </a:rPr>
              <a:t>2008</a:t>
            </a:r>
          </a:p>
          <a:p>
            <a:r>
              <a:rPr lang="mr-IN" dirty="0" smtClean="0"/>
              <a:t>…</a:t>
            </a:r>
            <a:endParaRPr lang="en-US" dirty="0" smtClean="0"/>
          </a:p>
          <a:p>
            <a:r>
              <a:rPr lang="en-US" dirty="0" err="1" smtClean="0">
                <a:solidFill>
                  <a:schemeClr val="accent2"/>
                </a:solidFill>
              </a:rPr>
              <a:t>Mohassel</a:t>
            </a:r>
            <a:r>
              <a:rPr lang="en-US" dirty="0" smtClean="0">
                <a:solidFill>
                  <a:schemeClr val="accent2"/>
                </a:solidFill>
              </a:rPr>
              <a:t> et al. CCS 2015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Araki et al. CCS 2016</a:t>
            </a:r>
          </a:p>
          <a:p>
            <a:r>
              <a:rPr lang="en-US" dirty="0" smtClean="0">
                <a:solidFill>
                  <a:schemeClr val="accent2"/>
                </a:solidFill>
              </a:rPr>
              <a:t>Furukawa et al. </a:t>
            </a:r>
            <a:r>
              <a:rPr lang="en-US" dirty="0" err="1" smtClean="0">
                <a:solidFill>
                  <a:schemeClr val="accent2"/>
                </a:solidFill>
              </a:rPr>
              <a:t>Eurocrypt</a:t>
            </a:r>
            <a:r>
              <a:rPr lang="en-US" dirty="0" smtClean="0">
                <a:solidFill>
                  <a:schemeClr val="accent2"/>
                </a:solidFill>
              </a:rPr>
              <a:t> 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1733" y="1437005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19527" y="-3572"/>
            <a:ext cx="2402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parties, </a:t>
            </a:r>
            <a:r>
              <a:rPr lang="en-US" smtClean="0"/>
              <a:t>1-2 corrupted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236" y="890149"/>
            <a:ext cx="4724752" cy="259861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71979" y="3461451"/>
            <a:ext cx="4572000" cy="2000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700" dirty="0">
                <a:solidFill>
                  <a:srgbClr val="909090"/>
                </a:solidFill>
                <a:latin typeface="arial" charset="0"/>
              </a:rPr>
              <a:t>Jim Wilson/The New York </a:t>
            </a:r>
            <a:r>
              <a:rPr lang="en-US" sz="700" dirty="0" smtClean="0">
                <a:solidFill>
                  <a:srgbClr val="909090"/>
                </a:solidFill>
                <a:latin typeface="arial" charset="0"/>
              </a:rPr>
              <a:t>Times</a:t>
            </a:r>
            <a:endParaRPr lang="en-US" sz="700" dirty="0">
              <a:solidFill>
                <a:srgbClr val="909090"/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0115" y="3843934"/>
            <a:ext cx="7315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 tribe gave </a:t>
            </a:r>
            <a:r>
              <a:rPr lang="en-US" b="1" dirty="0" smtClean="0">
                <a:solidFill>
                  <a:srgbClr val="000000"/>
                </a:solidFill>
              </a:rPr>
              <a:t>DNA </a:t>
            </a:r>
            <a:r>
              <a:rPr lang="en-US" b="1" dirty="0">
                <a:solidFill>
                  <a:srgbClr val="000000"/>
                </a:solidFill>
              </a:rPr>
              <a:t>samples </a:t>
            </a:r>
            <a:r>
              <a:rPr lang="en-US" dirty="0">
                <a:solidFill>
                  <a:srgbClr val="000000"/>
                </a:solidFill>
              </a:rPr>
              <a:t>to </a:t>
            </a:r>
            <a:r>
              <a:rPr lang="en-US" dirty="0"/>
              <a:t>university </a:t>
            </a:r>
            <a:r>
              <a:rPr lang="en-US" dirty="0" smtClean="0"/>
              <a:t>researchers </a:t>
            </a:r>
            <a:r>
              <a:rPr lang="en-US" dirty="0" smtClean="0">
                <a:solidFill>
                  <a:srgbClr val="000000"/>
                </a:solidFill>
              </a:rPr>
              <a:t>to study </a:t>
            </a:r>
            <a:r>
              <a:rPr lang="en-US" b="1" dirty="0" smtClean="0">
                <a:solidFill>
                  <a:srgbClr val="000000"/>
                </a:solidFill>
              </a:rPr>
              <a:t>diabetes</a:t>
            </a:r>
            <a:r>
              <a:rPr lang="en-US" dirty="0">
                <a:solidFill>
                  <a:srgbClr val="000000"/>
                </a:solidFill>
              </a:rPr>
              <a:t>. But </a:t>
            </a:r>
            <a:r>
              <a:rPr lang="en-US" dirty="0" smtClean="0">
                <a:solidFill>
                  <a:srgbClr val="000000"/>
                </a:solidFill>
              </a:rPr>
              <a:t>their blood </a:t>
            </a:r>
            <a:r>
              <a:rPr lang="en-US" dirty="0">
                <a:solidFill>
                  <a:srgbClr val="000000"/>
                </a:solidFill>
              </a:rPr>
              <a:t>samples </a:t>
            </a:r>
            <a:r>
              <a:rPr lang="en-US" dirty="0" smtClean="0">
                <a:solidFill>
                  <a:srgbClr val="000000"/>
                </a:solidFill>
              </a:rPr>
              <a:t>were used </a:t>
            </a:r>
            <a:r>
              <a:rPr lang="en-US" dirty="0">
                <a:solidFill>
                  <a:srgbClr val="000000"/>
                </a:solidFill>
              </a:rPr>
              <a:t>to study </a:t>
            </a:r>
            <a:r>
              <a:rPr lang="en-US" b="1" dirty="0" smtClean="0">
                <a:solidFill>
                  <a:srgbClr val="000000"/>
                </a:solidFill>
              </a:rPr>
              <a:t>theories </a:t>
            </a:r>
            <a:r>
              <a:rPr lang="en-US" dirty="0">
                <a:solidFill>
                  <a:srgbClr val="000000"/>
                </a:solidFill>
              </a:rPr>
              <a:t>of the tribe’s geographical origins </a:t>
            </a:r>
            <a:r>
              <a:rPr lang="en-US" b="1" dirty="0">
                <a:solidFill>
                  <a:srgbClr val="000000"/>
                </a:solidFill>
              </a:rPr>
              <a:t>that contradict their traditional stories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 smtClean="0"/>
              <a:t>Does it work?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35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78896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78896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788964"/>
            <a:ext cx="387234" cy="387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788964"/>
            <a:ext cx="387234" cy="38723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788964"/>
            <a:ext cx="387234" cy="38723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788964"/>
            <a:ext cx="387234" cy="38723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788964"/>
            <a:ext cx="387234" cy="387234"/>
          </a:xfrm>
          <a:prstGeom prst="rect">
            <a:avLst/>
          </a:prstGeom>
        </p:spPr>
      </p:pic>
      <p:sp>
        <p:nvSpPr>
          <p:cNvPr id="135" name="TextBox 134"/>
          <p:cNvSpPr txBox="1"/>
          <p:nvPr/>
        </p:nvSpPr>
        <p:spPr>
          <a:xfrm>
            <a:off x="3212557" y="2426226"/>
            <a:ext cx="2648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/>
                </a:solidFill>
              </a:rPr>
              <a:t>Ben-David et al., CCS 2008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19527" y="-3572"/>
            <a:ext cx="2332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 parties, 5 corrupted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78896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78896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788964"/>
            <a:ext cx="387234" cy="387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788964"/>
            <a:ext cx="387234" cy="38723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788964"/>
            <a:ext cx="387234" cy="38723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788964"/>
            <a:ext cx="387234" cy="38723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788964"/>
            <a:ext cx="387234" cy="38723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788964"/>
            <a:ext cx="387234" cy="38723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788964"/>
            <a:ext cx="387234" cy="38723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212557" y="2426226"/>
            <a:ext cx="2402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/>
                </a:solidFill>
              </a:rPr>
              <a:t>Choi </a:t>
            </a:r>
            <a:r>
              <a:rPr lang="en-US" dirty="0">
                <a:solidFill>
                  <a:schemeClr val="accent3"/>
                </a:solidFill>
              </a:rPr>
              <a:t>et al</a:t>
            </a:r>
            <a:r>
              <a:rPr lang="en-US" dirty="0" smtClean="0">
                <a:solidFill>
                  <a:schemeClr val="accent3"/>
                </a:solidFill>
              </a:rPr>
              <a:t>., CT-RSA 2012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19527" y="-3572"/>
            <a:ext cx="244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13 </a:t>
            </a:r>
            <a:r>
              <a:rPr lang="en-US" dirty="0" smtClean="0"/>
              <a:t>parties</a:t>
            </a:r>
            <a:r>
              <a:rPr lang="en-US" smtClean="0"/>
              <a:t>, 12 </a:t>
            </a:r>
            <a:r>
              <a:rPr lang="en-US" dirty="0" smtClean="0"/>
              <a:t>corrupted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99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78896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78896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788964"/>
            <a:ext cx="387234" cy="387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788964"/>
            <a:ext cx="387234" cy="3872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1256368"/>
            <a:ext cx="387234" cy="3872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1256368"/>
            <a:ext cx="387234" cy="3872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1256368"/>
            <a:ext cx="387234" cy="3872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1256368"/>
            <a:ext cx="387234" cy="3872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1256368"/>
            <a:ext cx="387234" cy="3872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1256368"/>
            <a:ext cx="387234" cy="3872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1256368"/>
            <a:ext cx="387234" cy="387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1256368"/>
            <a:ext cx="387234" cy="38723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788964"/>
            <a:ext cx="387234" cy="38723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788964"/>
            <a:ext cx="387234" cy="38723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788964"/>
            <a:ext cx="387234" cy="38723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788964"/>
            <a:ext cx="387234" cy="38723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788964"/>
            <a:ext cx="387234" cy="38723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137" y="788964"/>
            <a:ext cx="387234" cy="38723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294" y="788964"/>
            <a:ext cx="387234" cy="38723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37" y="788964"/>
            <a:ext cx="387234" cy="38723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1256368"/>
            <a:ext cx="387234" cy="387234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151002" y="2426226"/>
            <a:ext cx="2539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accent2"/>
                </a:solidFill>
              </a:rPr>
              <a:t>Damg</a:t>
            </a:r>
            <a:r>
              <a:rPr lang="nb-NO" dirty="0" smtClean="0">
                <a:solidFill>
                  <a:schemeClr val="accent2"/>
                </a:solidFill>
              </a:rPr>
              <a:t>å</a:t>
            </a:r>
            <a:r>
              <a:rPr lang="en-US" dirty="0" err="1" smtClean="0">
                <a:solidFill>
                  <a:schemeClr val="accent2"/>
                </a:solidFill>
              </a:rPr>
              <a:t>rd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>
                <a:solidFill>
                  <a:schemeClr val="accent2"/>
                </a:solidFill>
              </a:rPr>
              <a:t>et al</a:t>
            </a:r>
            <a:r>
              <a:rPr lang="en-US" dirty="0" smtClean="0">
                <a:solidFill>
                  <a:schemeClr val="accent2"/>
                </a:solidFill>
              </a:rPr>
              <a:t>., PKC 2009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-19527" y="-3572"/>
            <a:ext cx="2332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 parties</a:t>
            </a:r>
            <a:r>
              <a:rPr lang="en-US" smtClean="0"/>
              <a:t>, 8 </a:t>
            </a:r>
            <a:r>
              <a:rPr lang="en-US" dirty="0" smtClean="0"/>
              <a:t>corrupted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Scalability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78896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78896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788964"/>
            <a:ext cx="387234" cy="387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788964"/>
            <a:ext cx="387234" cy="3872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1256368"/>
            <a:ext cx="387234" cy="3872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1256368"/>
            <a:ext cx="387234" cy="3872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1256368"/>
            <a:ext cx="387234" cy="3872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1256368"/>
            <a:ext cx="387234" cy="3872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1256368"/>
            <a:ext cx="387234" cy="3872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1256368"/>
            <a:ext cx="387234" cy="3872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1256368"/>
            <a:ext cx="387234" cy="387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1256368"/>
            <a:ext cx="387234" cy="3872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1781526"/>
            <a:ext cx="387234" cy="38723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788964"/>
            <a:ext cx="387234" cy="38723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788964"/>
            <a:ext cx="387234" cy="38723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788964"/>
            <a:ext cx="387234" cy="38723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788964"/>
            <a:ext cx="387234" cy="38723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788964"/>
            <a:ext cx="387234" cy="38723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137" y="788964"/>
            <a:ext cx="387234" cy="38723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294" y="788964"/>
            <a:ext cx="387234" cy="38723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37" y="788964"/>
            <a:ext cx="387234" cy="38723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1256368"/>
            <a:ext cx="387234" cy="387234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1256368"/>
            <a:ext cx="387234" cy="387234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1256368"/>
            <a:ext cx="387234" cy="387234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1256368"/>
            <a:ext cx="387234" cy="387234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1256368"/>
            <a:ext cx="387234" cy="387234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137" y="1256368"/>
            <a:ext cx="387234" cy="387234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294" y="1256368"/>
            <a:ext cx="387234" cy="387234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37" y="1256368"/>
            <a:ext cx="387234" cy="387234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3319759" y="2426226"/>
            <a:ext cx="271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3"/>
                </a:solidFill>
              </a:rPr>
              <a:t>Ben-</a:t>
            </a:r>
            <a:r>
              <a:rPr lang="en-US" dirty="0" err="1" smtClean="0">
                <a:solidFill>
                  <a:schemeClr val="accent3"/>
                </a:solidFill>
              </a:rPr>
              <a:t>Efraim</a:t>
            </a:r>
            <a:r>
              <a:rPr lang="en-US" dirty="0" smtClean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et al</a:t>
            </a:r>
            <a:r>
              <a:rPr lang="en-US" dirty="0" smtClean="0">
                <a:solidFill>
                  <a:schemeClr val="accent3"/>
                </a:solidFill>
              </a:rPr>
              <a:t>., CCS 2016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-19527" y="-3572"/>
            <a:ext cx="244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33 parties, 32 corrupted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52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788964"/>
            <a:ext cx="387234" cy="3872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788964"/>
            <a:ext cx="387234" cy="387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788964"/>
            <a:ext cx="387234" cy="387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788964"/>
            <a:ext cx="387234" cy="3872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788964"/>
            <a:ext cx="387234" cy="387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788964"/>
            <a:ext cx="387234" cy="387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788964"/>
            <a:ext cx="387234" cy="387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788964"/>
            <a:ext cx="387234" cy="3872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1256368"/>
            <a:ext cx="387234" cy="3872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33" y="1256368"/>
            <a:ext cx="387234" cy="3872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90" y="1256368"/>
            <a:ext cx="387234" cy="38723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131" y="1256368"/>
            <a:ext cx="387234" cy="3872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82" y="1256368"/>
            <a:ext cx="387234" cy="3872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624" y="1256368"/>
            <a:ext cx="387234" cy="3872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3781" y="1256368"/>
            <a:ext cx="387234" cy="387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023" y="1256368"/>
            <a:ext cx="387234" cy="3872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92" y="1781526"/>
            <a:ext cx="387234" cy="38723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788964"/>
            <a:ext cx="387234" cy="38723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788964"/>
            <a:ext cx="387234" cy="38723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788964"/>
            <a:ext cx="387234" cy="38723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788964"/>
            <a:ext cx="387234" cy="387234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788964"/>
            <a:ext cx="387234" cy="38723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137" y="788964"/>
            <a:ext cx="387234" cy="38723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294" y="788964"/>
            <a:ext cx="387234" cy="38723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37" y="788964"/>
            <a:ext cx="387234" cy="38723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006" y="1256368"/>
            <a:ext cx="387234" cy="387234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247" y="1256368"/>
            <a:ext cx="387234" cy="387234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404" y="1256368"/>
            <a:ext cx="387234" cy="387234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45" y="1256368"/>
            <a:ext cx="387234" cy="387234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7896" y="1256368"/>
            <a:ext cx="387234" cy="387234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137" y="1256368"/>
            <a:ext cx="387234" cy="387234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294" y="1256368"/>
            <a:ext cx="387234" cy="387234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37" y="1256368"/>
            <a:ext cx="387234" cy="387234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630492" y="1781526"/>
            <a:ext cx="7783141" cy="2907632"/>
            <a:chOff x="630492" y="1781526"/>
            <a:chExt cx="7783141" cy="290763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1733" y="1781526"/>
              <a:ext cx="387234" cy="387234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6890" y="1781526"/>
              <a:ext cx="387234" cy="387234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131" y="1781526"/>
              <a:ext cx="387234" cy="38723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7382" y="1781526"/>
              <a:ext cx="387234" cy="3872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8624" y="1781526"/>
              <a:ext cx="387234" cy="387234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781" y="1781526"/>
              <a:ext cx="387234" cy="387234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023" y="1781526"/>
              <a:ext cx="387234" cy="387234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492" y="2290789"/>
              <a:ext cx="387234" cy="38723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1733" y="2290789"/>
              <a:ext cx="387234" cy="3872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6890" y="2290789"/>
              <a:ext cx="387234" cy="38723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131" y="2290789"/>
              <a:ext cx="387234" cy="387234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7382" y="2290789"/>
              <a:ext cx="387234" cy="387234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8624" y="2290789"/>
              <a:ext cx="387234" cy="387234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781" y="2290789"/>
              <a:ext cx="387234" cy="3872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023" y="2290789"/>
              <a:ext cx="387234" cy="387234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492" y="2796505"/>
              <a:ext cx="387234" cy="38723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1733" y="2796505"/>
              <a:ext cx="387234" cy="387234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6890" y="2796505"/>
              <a:ext cx="387234" cy="387234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131" y="2796505"/>
              <a:ext cx="387234" cy="3872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7382" y="2796505"/>
              <a:ext cx="387234" cy="38723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8624" y="2796505"/>
              <a:ext cx="387234" cy="387234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781" y="2796505"/>
              <a:ext cx="387234" cy="387234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023" y="2796505"/>
              <a:ext cx="387234" cy="387234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354" y="3294558"/>
              <a:ext cx="387234" cy="3872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2595" y="3294558"/>
              <a:ext cx="387234" cy="387234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7752" y="3294558"/>
              <a:ext cx="387234" cy="387234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993" y="3294558"/>
              <a:ext cx="387234" cy="387234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18244" y="3294558"/>
              <a:ext cx="387234" cy="387234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9485" y="3294558"/>
              <a:ext cx="387234" cy="3872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4644" y="3294558"/>
              <a:ext cx="387234" cy="387234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5885" y="3294558"/>
              <a:ext cx="387234" cy="387234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492" y="3792612"/>
              <a:ext cx="387234" cy="387234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1733" y="3792612"/>
              <a:ext cx="387234" cy="387234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6890" y="3792612"/>
              <a:ext cx="387234" cy="3872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131" y="3792612"/>
              <a:ext cx="387234" cy="387234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07382" y="3792612"/>
              <a:ext cx="387234" cy="387234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8624" y="3792612"/>
              <a:ext cx="387234" cy="387234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3781" y="3792612"/>
              <a:ext cx="387234" cy="387234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023" y="3792612"/>
              <a:ext cx="387234" cy="3872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354" y="4301924"/>
              <a:ext cx="387234" cy="387234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2595" y="4301924"/>
              <a:ext cx="387234" cy="387234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7752" y="4301924"/>
              <a:ext cx="387234" cy="387234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8993" y="4301924"/>
              <a:ext cx="387234" cy="387234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18244" y="4301924"/>
              <a:ext cx="387234" cy="3872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9485" y="4301924"/>
              <a:ext cx="387234" cy="387234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4644" y="4301924"/>
              <a:ext cx="387234" cy="387234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5885" y="4301924"/>
              <a:ext cx="387234" cy="387234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006" y="1781526"/>
              <a:ext cx="387234" cy="387234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247" y="1781526"/>
              <a:ext cx="387234" cy="387234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7404" y="1781526"/>
              <a:ext cx="387234" cy="38723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8645" y="1781526"/>
              <a:ext cx="387234" cy="3872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896" y="1781526"/>
              <a:ext cx="387234" cy="387234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9137" y="1781526"/>
              <a:ext cx="387234" cy="387234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4294" y="1781526"/>
              <a:ext cx="387234" cy="387234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5537" y="1781526"/>
              <a:ext cx="387234" cy="387234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006" y="2290789"/>
              <a:ext cx="387234" cy="3872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247" y="2290789"/>
              <a:ext cx="387234" cy="38723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7404" y="2290789"/>
              <a:ext cx="387234" cy="38723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8645" y="2290789"/>
              <a:ext cx="387234" cy="387234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896" y="2290789"/>
              <a:ext cx="387234" cy="387234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9137" y="2290789"/>
              <a:ext cx="387234" cy="3872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4294" y="2290789"/>
              <a:ext cx="387234" cy="387234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5537" y="2290789"/>
              <a:ext cx="387234" cy="387234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006" y="2796505"/>
              <a:ext cx="387234" cy="38723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247" y="2796505"/>
              <a:ext cx="387234" cy="387234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7404" y="2796505"/>
              <a:ext cx="387234" cy="3872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8645" y="2796505"/>
              <a:ext cx="387234" cy="387234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896" y="2796505"/>
              <a:ext cx="387234" cy="387234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9137" y="2796505"/>
              <a:ext cx="387234" cy="387234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4294" y="2796505"/>
              <a:ext cx="387234" cy="387234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5537" y="2796505"/>
              <a:ext cx="387234" cy="3872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61867" y="3294558"/>
              <a:ext cx="387234" cy="387234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3108" y="3294558"/>
              <a:ext cx="387234" cy="387234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8266" y="3294558"/>
              <a:ext cx="387234" cy="387234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9507" y="3294558"/>
              <a:ext cx="387234" cy="387234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8758" y="3294558"/>
              <a:ext cx="387234" cy="3872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9999" y="3294558"/>
              <a:ext cx="387234" cy="387234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5157" y="3294558"/>
              <a:ext cx="387234" cy="387234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6399" y="3294558"/>
              <a:ext cx="387234" cy="387234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006" y="3792612"/>
              <a:ext cx="387234" cy="387234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247" y="3792612"/>
              <a:ext cx="387234" cy="387234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7404" y="3792612"/>
              <a:ext cx="387234" cy="387234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8645" y="3792612"/>
              <a:ext cx="387234" cy="387234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7896" y="3792612"/>
              <a:ext cx="387234" cy="387234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9137" y="3792612"/>
              <a:ext cx="387234" cy="387234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4294" y="3792612"/>
              <a:ext cx="387234" cy="387234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5537" y="3792612"/>
              <a:ext cx="387234" cy="387234"/>
            </a:xfrm>
            <a:prstGeom prst="rect">
              <a:avLst/>
            </a:prstGeom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61867" y="4301924"/>
              <a:ext cx="387234" cy="387234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3108" y="4301924"/>
              <a:ext cx="387234" cy="387234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8266" y="4301924"/>
              <a:ext cx="387234" cy="387234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9507" y="4301924"/>
              <a:ext cx="387234" cy="387234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8758" y="4301924"/>
              <a:ext cx="387234" cy="387234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9999" y="4301924"/>
              <a:ext cx="387234" cy="387234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5157" y="4301924"/>
              <a:ext cx="387234" cy="387234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6399" y="4301924"/>
              <a:ext cx="387234" cy="387234"/>
            </a:xfrm>
            <a:prstGeom prst="rect">
              <a:avLst/>
            </a:prstGeom>
          </p:spPr>
        </p:pic>
      </p:grpSp>
      <p:sp>
        <p:nvSpPr>
          <p:cNvPr id="145" name="Rounded Rectangle 144"/>
          <p:cNvSpPr/>
          <p:nvPr/>
        </p:nvSpPr>
        <p:spPr>
          <a:xfrm>
            <a:off x="2034986" y="2045593"/>
            <a:ext cx="5405301" cy="1501823"/>
          </a:xfrm>
          <a:prstGeom prst="roundRect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MPC execution with the largest number of parties </a:t>
            </a:r>
            <a:endParaRPr lang="en-US" sz="3200" dirty="0"/>
          </a:p>
        </p:txBody>
      </p:sp>
      <p:sp>
        <p:nvSpPr>
          <p:cNvPr id="136" name="Title 135"/>
          <p:cNvSpPr txBox="1">
            <a:spLocks noGrp="1"/>
          </p:cNvSpPr>
          <p:nvPr>
            <p:ph type="title"/>
          </p:nvPr>
        </p:nvSpPr>
        <p:spPr>
          <a:xfrm>
            <a:off x="2592360" y="137063"/>
            <a:ext cx="3800528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solidFill>
                  <a:schemeClr val="accent2"/>
                </a:solidFill>
              </a:rPr>
              <a:t>Our work  </a:t>
            </a:r>
            <a:r>
              <a:rPr lang="en-US" sz="1800" dirty="0" smtClean="0">
                <a:solidFill>
                  <a:schemeClr val="accent2"/>
                </a:solidFill>
              </a:rPr>
              <a:t>-- malicious security</a:t>
            </a: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-19527" y="-3572"/>
            <a:ext cx="2683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128 parties, 127 corrupted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87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3363"/>
            <a:ext cx="9089016" cy="45977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0659" y="1383956"/>
            <a:ext cx="175408" cy="2800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2955" y="1458096"/>
            <a:ext cx="175408" cy="2800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14433" y="1482809"/>
            <a:ext cx="175408" cy="2800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89841" y="1573424"/>
            <a:ext cx="175408" cy="2800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00173" y="1219195"/>
            <a:ext cx="175408" cy="2800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5080" y="1174883"/>
            <a:ext cx="175408" cy="2800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100488" y="1034839"/>
            <a:ext cx="175408" cy="2800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92230" y="988776"/>
            <a:ext cx="175408" cy="2800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44781" y="1589895"/>
            <a:ext cx="175408" cy="2800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693965" y="1589899"/>
            <a:ext cx="175408" cy="2800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11392" y="4002611"/>
            <a:ext cx="175408" cy="28008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66024" y="3612289"/>
            <a:ext cx="175408" cy="2800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13036" y="2349926"/>
            <a:ext cx="175408" cy="2800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832" y="1144708"/>
            <a:ext cx="222640" cy="2226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23" y="1820552"/>
            <a:ext cx="222640" cy="22264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686" y="1162424"/>
            <a:ext cx="222640" cy="2226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836" y="1350746"/>
            <a:ext cx="222640" cy="22264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841" y="1808294"/>
            <a:ext cx="222640" cy="22264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384" y="3612289"/>
            <a:ext cx="222640" cy="22264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590" y="966496"/>
            <a:ext cx="222640" cy="22264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4771" y="1441403"/>
            <a:ext cx="222640" cy="22264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5896" y="892959"/>
            <a:ext cx="222640" cy="22264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396" y="2489969"/>
            <a:ext cx="222640" cy="22264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4093" y="1778540"/>
            <a:ext cx="222640" cy="22264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252" y="1532008"/>
            <a:ext cx="222640" cy="2226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6801" y="3851666"/>
            <a:ext cx="222640" cy="22264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5537" y="3065510"/>
            <a:ext cx="222640" cy="22264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48499" y="2840826"/>
            <a:ext cx="175408" cy="280087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1887889" y="1753429"/>
            <a:ext cx="5308600" cy="1371600"/>
          </a:xfrm>
          <a:prstGeom prst="roundRect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Most </a:t>
            </a:r>
            <a:r>
              <a:rPr lang="en-US" sz="3200" dirty="0"/>
              <a:t>geographically distributed MPC execution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-385740" y="-106952"/>
            <a:ext cx="9957816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Global-scale Setting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7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836" y="77255"/>
            <a:ext cx="2456632" cy="50411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606590" y="3991241"/>
            <a:ext cx="2456632" cy="77602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Practical protocols with malicious security</a:t>
            </a: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2713682" y="382393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Efficient Foundations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69250" y="3987131"/>
            <a:ext cx="174810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MK] </a:t>
            </a:r>
            <a:r>
              <a:rPr lang="en-US" sz="1300" dirty="0" err="1" smtClean="0"/>
              <a:t>Eurocrypt</a:t>
            </a:r>
            <a:r>
              <a:rPr lang="en-US" sz="1300" dirty="0" smtClean="0"/>
              <a:t> 2017</a:t>
            </a:r>
          </a:p>
          <a:p>
            <a:r>
              <a:rPr lang="en-US" sz="1300" dirty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RKa</a:t>
            </a:r>
            <a:r>
              <a:rPr lang="en-US" sz="1300" dirty="0" smtClean="0"/>
              <a:t>] CCS 2017</a:t>
            </a:r>
          </a:p>
          <a:p>
            <a:r>
              <a:rPr lang="en-US" sz="1300" dirty="0" smtClean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RKb</a:t>
            </a:r>
            <a:r>
              <a:rPr lang="en-US" sz="1300" dirty="0" smtClean="0"/>
              <a:t>] CCS 2017</a:t>
            </a:r>
            <a:endParaRPr lang="en-US" sz="1300" dirty="0"/>
          </a:p>
        </p:txBody>
      </p:sp>
      <p:sp>
        <p:nvSpPr>
          <p:cNvPr id="10" name="Rounded Rectangle 9"/>
          <p:cNvSpPr/>
          <p:nvPr/>
        </p:nvSpPr>
        <p:spPr>
          <a:xfrm>
            <a:off x="2606590" y="2323095"/>
            <a:ext cx="2456632" cy="7249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/>
              <a:t>- Efficient MPC for big data</a:t>
            </a:r>
          </a:p>
          <a:p>
            <a:r>
              <a:rPr lang="en-US" sz="1600" dirty="0" smtClean="0"/>
              <a:t>- Make MPC user-friendly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713682" y="2102243"/>
            <a:ext cx="1429950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Deployability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3222" y="2085213"/>
            <a:ext cx="175413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HCSS] CCS 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CS] CCS 2015</a:t>
            </a:r>
          </a:p>
          <a:p>
            <a:r>
              <a:rPr lang="en-US" sz="1300" dirty="0" smtClean="0"/>
              <a:t>[L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NHS] S&amp;P 2015</a:t>
            </a:r>
          </a:p>
          <a:p>
            <a:r>
              <a:rPr lang="en-US" sz="1300" dirty="0" smtClean="0"/>
              <a:t>[Z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RGDEK] S&amp;P 2016</a:t>
            </a:r>
            <a:endParaRPr lang="en-US" sz="1300" dirty="0"/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GMK] ESORICS 2016</a:t>
            </a:r>
            <a:endParaRPr lang="en-US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5063222" y="641380"/>
            <a:ext cx="23575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/>
              <a:t>[</a:t>
            </a:r>
            <a:r>
              <a:rPr lang="en-US" sz="1300" b="1">
                <a:solidFill>
                  <a:schemeClr val="accent2"/>
                </a:solidFill>
              </a:rPr>
              <a:t>W</a:t>
            </a:r>
            <a:r>
              <a:rPr lang="en-US" sz="1300"/>
              <a:t>NLCSSH] CCS </a:t>
            </a:r>
            <a:r>
              <a:rPr lang="en-US" sz="1300" smtClean="0"/>
              <a:t>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HZTWB] CCS 2015</a:t>
            </a:r>
          </a:p>
          <a:p>
            <a:r>
              <a:rPr lang="en-US" sz="1300" dirty="0" smtClean="0"/>
              <a:t>[WP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BHB] Bioinformatics 2016</a:t>
            </a:r>
          </a:p>
          <a:p>
            <a:r>
              <a:rPr lang="en-US" sz="1300" dirty="0" smtClean="0"/>
              <a:t>[N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IWTS] S&amp;P 2015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434" y="4046629"/>
            <a:ext cx="479936" cy="46797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358868">
            <a:off x="2241794" y="1973992"/>
            <a:ext cx="3186224" cy="126174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358868">
            <a:off x="2241794" y="3694048"/>
            <a:ext cx="3186224" cy="1261744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2606589" y="605466"/>
            <a:ext cx="2517345" cy="106738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bIns="0" rtlCol="0" anchor="ctr"/>
          <a:lstStyle/>
          <a:p>
            <a:pPr>
              <a:lnSpc>
                <a:spcPct val="80000"/>
              </a:lnSpc>
            </a:pPr>
            <a:r>
              <a:rPr lang="en-US" sz="1600" spc="-20" dirty="0" smtClean="0"/>
              <a:t>Privacy-preserving collaborative computation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Genome analysis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Machine learning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Graph computation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13682" y="41361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pc="-50" dirty="0" smtClean="0"/>
              <a:t>Real-world Applications</a:t>
            </a:r>
            <a:endParaRPr lang="en-US" spc="-5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95062E-6 L -0.00243 -0.317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4605" y="437840"/>
            <a:ext cx="2899734" cy="723083"/>
            <a:chOff x="360453" y="3631953"/>
            <a:chExt cx="7234367" cy="1803975"/>
          </a:xfrm>
        </p:grpSpPr>
        <p:grpSp>
          <p:nvGrpSpPr>
            <p:cNvPr id="30" name="Group 29"/>
            <p:cNvGrpSpPr/>
            <p:nvPr/>
          </p:nvGrpSpPr>
          <p:grpSpPr>
            <a:xfrm>
              <a:off x="3693911" y="3631953"/>
              <a:ext cx="3900909" cy="1803975"/>
              <a:chOff x="4481704" y="1718291"/>
              <a:chExt cx="3900909" cy="1803975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481704" y="1736358"/>
                <a:ext cx="3789086" cy="1785908"/>
              </a:xfrm>
              <a:prstGeom prst="rect">
                <a:avLst/>
              </a:prstGeom>
            </p:spPr>
          </p:pic>
          <p:sp>
            <p:nvSpPr>
              <p:cNvPr id="32" name="Rectangle 31"/>
              <p:cNvSpPr/>
              <p:nvPr/>
            </p:nvSpPr>
            <p:spPr>
              <a:xfrm>
                <a:off x="4541111" y="1718291"/>
                <a:ext cx="223646" cy="1968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4486218" y="2578636"/>
                <a:ext cx="223646" cy="1968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4501175" y="2893176"/>
                <a:ext cx="223646" cy="8522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158967" y="2269208"/>
                <a:ext cx="223646" cy="1968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8" name="Notched Right Arrow 37"/>
            <p:cNvSpPr/>
            <p:nvPr/>
          </p:nvSpPr>
          <p:spPr>
            <a:xfrm>
              <a:off x="2309354" y="4194363"/>
              <a:ext cx="1194487" cy="595869"/>
            </a:xfrm>
            <a:prstGeom prst="notched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0453" y="4118821"/>
              <a:ext cx="1756627" cy="64995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Mismatch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1314411" y="1268356"/>
            <a:ext cx="2571750" cy="2249903"/>
            <a:chOff x="492281" y="1876932"/>
            <a:chExt cx="3429000" cy="2999873"/>
          </a:xfrm>
        </p:grpSpPr>
        <p:grpSp>
          <p:nvGrpSpPr>
            <p:cNvPr id="9" name="Group 8"/>
            <p:cNvGrpSpPr/>
            <p:nvPr/>
          </p:nvGrpSpPr>
          <p:grpSpPr>
            <a:xfrm>
              <a:off x="1066800" y="2971802"/>
              <a:ext cx="2107239" cy="1905003"/>
              <a:chOff x="762000" y="3605770"/>
              <a:chExt cx="4648200" cy="3565109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1" name="Rounded Rectangle 10"/>
              <p:cNvSpPr/>
              <p:nvPr/>
            </p:nvSpPr>
            <p:spPr>
              <a:xfrm>
                <a:off x="762000" y="3956607"/>
                <a:ext cx="2133600" cy="9144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500" b="1" dirty="0">
                    <a:latin typeface="+mj-lt"/>
                  </a:rPr>
                  <a:t>AND</a:t>
                </a: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 rot="5400000">
                <a:off x="1020763" y="3775632"/>
                <a:ext cx="314325" cy="9525"/>
              </a:xfrm>
              <a:prstGeom prst="straightConnector1">
                <a:avLst/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/>
              <p:cNvCxnSpPr/>
              <p:nvPr/>
            </p:nvCxnSpPr>
            <p:spPr>
              <a:xfrm rot="5400000">
                <a:off x="2282031" y="3822464"/>
                <a:ext cx="282575" cy="4762"/>
              </a:xfrm>
              <a:prstGeom prst="straightConnector1">
                <a:avLst/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3276600" y="3939145"/>
                <a:ext cx="2133600" cy="9144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500" b="1" dirty="0" smtClean="0">
                    <a:latin typeface="+mj-lt"/>
                  </a:rPr>
                  <a:t>OR</a:t>
                </a:r>
                <a:endParaRPr lang="en-US" sz="1500" b="1" dirty="0">
                  <a:latin typeface="+mj-lt"/>
                </a:endParaRPr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rot="5400000">
                <a:off x="3536157" y="3757376"/>
                <a:ext cx="312737" cy="9525"/>
              </a:xfrm>
              <a:prstGeom prst="straightConnector1">
                <a:avLst/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 rot="5400000">
                <a:off x="4797425" y="3804208"/>
                <a:ext cx="280987" cy="4762"/>
              </a:xfrm>
              <a:prstGeom prst="straightConnector1">
                <a:avLst/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ounded Rectangle 16"/>
              <p:cNvSpPr/>
              <p:nvPr/>
            </p:nvSpPr>
            <p:spPr>
              <a:xfrm>
                <a:off x="2027194" y="5629093"/>
                <a:ext cx="2133601" cy="91440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500" b="1" dirty="0">
                    <a:latin typeface="+mj-lt"/>
                  </a:rPr>
                  <a:t>AND</a:t>
                </a:r>
              </a:p>
            </p:txBody>
          </p:sp>
          <p:cxnSp>
            <p:nvCxnSpPr>
              <p:cNvPr id="18" name="Straight Arrow Connector 17"/>
              <p:cNvCxnSpPr>
                <a:stCxn id="17" idx="2"/>
              </p:cNvCxnSpPr>
              <p:nvPr/>
            </p:nvCxnSpPr>
            <p:spPr>
              <a:xfrm flipH="1">
                <a:off x="3093992" y="6543495"/>
                <a:ext cx="3" cy="627384"/>
              </a:xfrm>
              <a:prstGeom prst="straightConnector1">
                <a:avLst/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Elbow Connector 18"/>
              <p:cNvCxnSpPr/>
              <p:nvPr/>
            </p:nvCxnSpPr>
            <p:spPr>
              <a:xfrm rot="5400000">
                <a:off x="3621086" y="4890056"/>
                <a:ext cx="758824" cy="685800"/>
              </a:xfrm>
              <a:prstGeom prst="bentConnector3">
                <a:avLst>
                  <a:gd name="adj1" fmla="val 50000"/>
                </a:avLst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Elbow Connector 19"/>
              <p:cNvCxnSpPr/>
              <p:nvPr/>
            </p:nvCxnSpPr>
            <p:spPr>
              <a:xfrm rot="16200000" flipH="1">
                <a:off x="1857357" y="4842442"/>
                <a:ext cx="758088" cy="815205"/>
              </a:xfrm>
              <a:prstGeom prst="bentConnector3">
                <a:avLst>
                  <a:gd name="adj1" fmla="val 50000"/>
                </a:avLst>
              </a:prstGeom>
              <a:grpFill/>
              <a:ln w="12700">
                <a:solidFill>
                  <a:schemeClr val="accent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/>
            <p:cNvSpPr txBox="1"/>
            <p:nvPr/>
          </p:nvSpPr>
          <p:spPr>
            <a:xfrm>
              <a:off x="492281" y="1876932"/>
              <a:ext cx="3429000" cy="994315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100" dirty="0" smtClean="0">
                  <a:latin typeface="+mj-lt"/>
                </a:rPr>
                <a:t>Circuit model used in MPC</a:t>
              </a:r>
              <a:endParaRPr lang="en-US" sz="2100" dirty="0">
                <a:latin typeface="+mj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151220" y="1268356"/>
            <a:ext cx="2571750" cy="2111715"/>
            <a:chOff x="5414831" y="1178361"/>
            <a:chExt cx="2571750" cy="2111715"/>
          </a:xfrm>
        </p:grpSpPr>
        <p:grpSp>
          <p:nvGrpSpPr>
            <p:cNvPr id="36" name="Group 35"/>
            <p:cNvGrpSpPr/>
            <p:nvPr/>
          </p:nvGrpSpPr>
          <p:grpSpPr>
            <a:xfrm>
              <a:off x="5414831" y="1178361"/>
              <a:ext cx="2571750" cy="1408428"/>
              <a:chOff x="5067300" y="1779696"/>
              <a:chExt cx="3429000" cy="1877904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5257800" y="3048000"/>
                <a:ext cx="609600" cy="609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+mj-lt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867400" y="3048000"/>
                <a:ext cx="609600" cy="609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+mj-l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477000" y="3048000"/>
                <a:ext cx="609600" cy="609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+mj-l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7086600" y="3048000"/>
                <a:ext cx="609600" cy="609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+mj-lt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7696200" y="3048000"/>
                <a:ext cx="609600" cy="609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latin typeface="+mj-lt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067300" y="1779696"/>
                <a:ext cx="3429000" cy="994315"/>
              </a:xfrm>
              <a:prstGeom prst="round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2100" dirty="0" smtClean="0">
                    <a:latin typeface="+mj-lt"/>
                  </a:rPr>
                  <a:t>RAM model used by programmers</a:t>
                </a:r>
                <a:endParaRPr lang="en-US" sz="2100" dirty="0">
                  <a:latin typeface="+mj-lt"/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5449823" y="2663584"/>
              <a:ext cx="736534" cy="626492"/>
              <a:chOff x="1151555" y="2819400"/>
              <a:chExt cx="982045" cy="835323"/>
            </a:xfrm>
          </p:grpSpPr>
          <p:cxnSp>
            <p:nvCxnSpPr>
              <p:cNvPr id="53" name="Elbow Connector 52"/>
              <p:cNvCxnSpPr/>
              <p:nvPr/>
            </p:nvCxnSpPr>
            <p:spPr>
              <a:xfrm flipV="1">
                <a:off x="1447800" y="2819400"/>
                <a:ext cx="685800" cy="609600"/>
              </a:xfrm>
              <a:prstGeom prst="bentConnector2">
                <a:avLst/>
              </a:prstGeom>
              <a:ln>
                <a:solidFill>
                  <a:schemeClr val="accent6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>
                <a:off x="1151555" y="3162280"/>
                <a:ext cx="321029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err="1">
                    <a:latin typeface="+mj-lt"/>
                    <a:cs typeface="Calibri"/>
                  </a:rPr>
                  <a:t>i</a:t>
                </a:r>
                <a:endParaRPr lang="en-US" b="1" i="1" dirty="0">
                  <a:latin typeface="+mj-lt"/>
                  <a:cs typeface="Calibri"/>
                </a:endParaRPr>
              </a:p>
            </p:txBody>
          </p:sp>
        </p:grpSp>
      </p:grpSp>
      <p:sp>
        <p:nvSpPr>
          <p:cNvPr id="86" name="Rounded Rectangle 85"/>
          <p:cNvSpPr/>
          <p:nvPr/>
        </p:nvSpPr>
        <p:spPr>
          <a:xfrm>
            <a:off x="2205753" y="1082229"/>
            <a:ext cx="4638889" cy="1198846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Difficult to represent programs as circuits</a:t>
            </a:r>
            <a:endParaRPr lang="en-US" sz="2400" dirty="0"/>
          </a:p>
        </p:txBody>
      </p:sp>
      <p:sp>
        <p:nvSpPr>
          <p:cNvPr id="87" name="Rounded Rectangle 86"/>
          <p:cNvSpPr/>
          <p:nvPr/>
        </p:nvSpPr>
        <p:spPr>
          <a:xfrm>
            <a:off x="2192740" y="2589565"/>
            <a:ext cx="4651902" cy="1232691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Huge cost for accessing large data arrays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2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6" grpId="0" animBg="1"/>
      <p:bldP spid="8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loud Callout 12"/>
          <p:cNvSpPr/>
          <p:nvPr/>
        </p:nvSpPr>
        <p:spPr>
          <a:xfrm>
            <a:off x="3785990" y="669383"/>
            <a:ext cx="5291527" cy="2619621"/>
          </a:xfrm>
          <a:prstGeom prst="cloudCallout">
            <a:avLst>
              <a:gd name="adj1" fmla="val -33746"/>
              <a:gd name="adj2" fmla="val 644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808608" y="1165218"/>
            <a:ext cx="320878" cy="473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3774497" y="1992850"/>
            <a:ext cx="320878" cy="473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522" y="767263"/>
            <a:ext cx="4038738" cy="23357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754" y="3625795"/>
            <a:ext cx="688132" cy="686297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87" y="3625795"/>
            <a:ext cx="688142" cy="686297"/>
          </a:xfrm>
          <a:prstGeom prst="rect">
            <a:avLst/>
          </a:prstGeom>
          <a:effectLst/>
        </p:spPr>
      </p:pic>
      <p:sp>
        <p:nvSpPr>
          <p:cNvPr id="16" name="TextBox 15"/>
          <p:cNvSpPr txBox="1"/>
          <p:nvPr/>
        </p:nvSpPr>
        <p:spPr>
          <a:xfrm>
            <a:off x="2506411" y="3828638"/>
            <a:ext cx="2857064" cy="342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75"/>
              </a:lnSpc>
            </a:pPr>
            <a:r>
              <a:rPr lang="en-US" sz="2000" b="1" dirty="0" smtClean="0">
                <a:solidFill>
                  <a:schemeClr val="accent2"/>
                </a:solidFill>
                <a:latin typeface="Calibri" charset="0"/>
                <a:ea typeface="Calibri" charset="0"/>
                <a:cs typeface="Calibri" charset="0"/>
              </a:rPr>
              <a:t>Multi-party Computation</a:t>
            </a:r>
            <a:endParaRPr lang="en-US" sz="2000" b="1" dirty="0">
              <a:solidFill>
                <a:schemeClr val="accent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153" y="1461914"/>
            <a:ext cx="473217" cy="4732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1356" y="1461913"/>
            <a:ext cx="473217" cy="4732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429" y="1577707"/>
            <a:ext cx="473217" cy="4732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429" y="988696"/>
            <a:ext cx="473217" cy="47321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0000" y1="88444" x2="40000" y2="8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704" y="2461186"/>
            <a:ext cx="641813" cy="641813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 smtClean="0"/>
              <a:t>MPC in the RAM model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122799"/>
            <a:ext cx="930868" cy="47125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Oblivious RAM [GO96]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699069" y="1720964"/>
            <a:ext cx="956734" cy="34713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99069" y="144037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Mem[5]</a:t>
            </a:r>
          </a:p>
        </p:txBody>
      </p:sp>
      <p:sp>
        <p:nvSpPr>
          <p:cNvPr id="9" name="Right Arrow 8"/>
          <p:cNvSpPr/>
          <p:nvPr/>
        </p:nvSpPr>
        <p:spPr>
          <a:xfrm>
            <a:off x="5391570" y="1197533"/>
            <a:ext cx="1048989" cy="34713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03333" y="98594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Mem[3]</a:t>
            </a:r>
            <a:endParaRPr lang="en-US" dirty="0"/>
          </a:p>
        </p:txBody>
      </p:sp>
      <p:sp>
        <p:nvSpPr>
          <p:cNvPr id="3" name="Trapezoid 2"/>
          <p:cNvSpPr/>
          <p:nvPr/>
        </p:nvSpPr>
        <p:spPr>
          <a:xfrm rot="16200000">
            <a:off x="3842895" y="1462681"/>
            <a:ext cx="1397000" cy="841501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145292" y="1698765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ORAM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5403333" y="1802949"/>
            <a:ext cx="1037227" cy="34713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403333" y="1586928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Mem[7]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>
            <a:off x="5372379" y="2408365"/>
            <a:ext cx="1068182" cy="34713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403333" y="21913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Mem[9]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1311472"/>
            <a:ext cx="1210733" cy="1210733"/>
          </a:xfrm>
          <a:prstGeom prst="rect">
            <a:avLst/>
          </a:prstGeom>
        </p:spPr>
      </p:pic>
      <p:pic>
        <p:nvPicPr>
          <p:cNvPr id="22" name="Picture 8" descr="http://www.comtechcomputers.com/sdram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6516893" y="1108557"/>
            <a:ext cx="2155414" cy="1616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491" y="895985"/>
            <a:ext cx="862309" cy="64673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46764" y="3382936"/>
            <a:ext cx="2101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Security of ORAM: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205681" y="3866141"/>
            <a:ext cx="70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the physical access pattern, not possible to learn any information about the logical access pattern. 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491562" y="3178740"/>
            <a:ext cx="629082" cy="787311"/>
            <a:chOff x="2673241" y="3430407"/>
            <a:chExt cx="1068182" cy="1336857"/>
          </a:xfrm>
        </p:grpSpPr>
        <p:sp>
          <p:nvSpPr>
            <p:cNvPr id="28" name="Right Arrow 27"/>
            <p:cNvSpPr/>
            <p:nvPr/>
          </p:nvSpPr>
          <p:spPr>
            <a:xfrm>
              <a:off x="2692432" y="3641999"/>
              <a:ext cx="1048989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704196" y="3430407"/>
              <a:ext cx="955932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/>
                <a:t>Mem</a:t>
              </a:r>
              <a:r>
                <a:rPr lang="mr-IN" sz="900" dirty="0"/>
                <a:t>[3]</a:t>
              </a:r>
              <a:endParaRPr lang="en-US" sz="900" i="1" dirty="0"/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2704196" y="4031065"/>
              <a:ext cx="1037227" cy="347132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04196" y="3815044"/>
              <a:ext cx="955932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7</a:t>
              </a:r>
              <a:r>
                <a:rPr lang="mr-IN" sz="900" dirty="0" smtClean="0"/>
                <a:t>]</a:t>
              </a:r>
              <a:endParaRPr lang="en-US" sz="900" i="1" dirty="0"/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2673241" y="4420131"/>
              <a:ext cx="1068182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704196" y="4203125"/>
              <a:ext cx="953211" cy="39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9</a:t>
              </a:r>
              <a:r>
                <a:rPr lang="mr-IN" sz="900" dirty="0" smtClean="0"/>
                <a:t>]</a:t>
              </a:r>
              <a:endParaRPr lang="en-US" sz="900" i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71970" y="4397936"/>
            <a:ext cx="617779" cy="329048"/>
            <a:chOff x="2904849" y="4277220"/>
            <a:chExt cx="617779" cy="329048"/>
          </a:xfrm>
        </p:grpSpPr>
        <p:sp>
          <p:nvSpPr>
            <p:cNvPr id="34" name="Right Arrow 33"/>
            <p:cNvSpPr/>
            <p:nvPr/>
          </p:nvSpPr>
          <p:spPr>
            <a:xfrm>
              <a:off x="2904849" y="4401832"/>
              <a:ext cx="617779" cy="204436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911777" y="4277220"/>
              <a:ext cx="56137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5</a:t>
              </a:r>
              <a:r>
                <a:rPr lang="mr-IN" sz="900" dirty="0" smtClean="0"/>
                <a:t>]</a:t>
              </a:r>
              <a:endParaRPr lang="en-US" sz="900" i="1" dirty="0"/>
            </a:p>
          </p:txBody>
        </p:sp>
      </p:grp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8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3" grpId="0" animBg="1"/>
      <p:bldP spid="11" grpId="0"/>
      <p:bldP spid="12" grpId="0" animBg="1"/>
      <p:bldP spid="13" grpId="0"/>
      <p:bldP spid="14" grpId="0" animBg="1"/>
      <p:bldP spid="15" grpId="0"/>
      <p:bldP spid="2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3" r="-1133"/>
          <a:stretch>
            <a:fillRect/>
          </a:stretch>
        </p:blipFill>
        <p:spPr>
          <a:xfrm>
            <a:off x="4278900" y="1740172"/>
            <a:ext cx="2468345" cy="2413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56" b="79259" l="20000" r="78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222" t="18592" r="22000" b="21951"/>
          <a:stretch/>
        </p:blipFill>
        <p:spPr>
          <a:xfrm>
            <a:off x="1050642" y="2241328"/>
            <a:ext cx="1212338" cy="7017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916" y="2483415"/>
            <a:ext cx="1943817" cy="194381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Another </a:t>
            </a:r>
            <a:r>
              <a:rPr lang="en-US" dirty="0" smtClean="0"/>
              <a:t>Status </a:t>
            </a:r>
            <a:r>
              <a:rPr lang="en-US" dirty="0"/>
              <a:t>Quo</a:t>
            </a:r>
            <a:endParaRPr lang="en-US" sz="3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177" y="2991702"/>
            <a:ext cx="1435358" cy="10946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6747" y="3672612"/>
            <a:ext cx="1094652" cy="109465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10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3967 -0.06806 " pathEditMode="relative" ptsTypes="AA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93827E-6 L -0.13507 -0.07716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06" y="-3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loud Callout 12"/>
          <p:cNvSpPr/>
          <p:nvPr/>
        </p:nvSpPr>
        <p:spPr>
          <a:xfrm>
            <a:off x="2851827" y="82751"/>
            <a:ext cx="5587634" cy="2907020"/>
          </a:xfrm>
          <a:prstGeom prst="cloudCallout">
            <a:avLst>
              <a:gd name="adj1" fmla="val -20899"/>
              <a:gd name="adj2" fmla="val 717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4058366" y="1321211"/>
            <a:ext cx="320878" cy="473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4044329" y="2011151"/>
            <a:ext cx="320878" cy="473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1159" y="1404"/>
            <a:ext cx="4038738" cy="23357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721" y="3694970"/>
            <a:ext cx="688132" cy="686297"/>
          </a:xfrm>
          <a:prstGeom prst="rect">
            <a:avLst/>
          </a:prstGeom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865" y="3676862"/>
            <a:ext cx="688142" cy="686297"/>
          </a:xfrm>
          <a:prstGeom prst="rect">
            <a:avLst/>
          </a:prstGeom>
          <a:effectLst/>
        </p:spPr>
      </p:pic>
      <p:sp>
        <p:nvSpPr>
          <p:cNvPr id="16" name="TextBox 15"/>
          <p:cNvSpPr txBox="1"/>
          <p:nvPr/>
        </p:nvSpPr>
        <p:spPr>
          <a:xfrm>
            <a:off x="2769120" y="3855214"/>
            <a:ext cx="2871299" cy="3365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75"/>
              </a:lnSpc>
            </a:pPr>
            <a:r>
              <a:rPr lang="en-US" b="1" dirty="0">
                <a:solidFill>
                  <a:schemeClr val="accent2"/>
                </a:solidFill>
                <a:latin typeface="Palatino Linotype" panose="02040502050505030304" pitchFamily="18" charset="0"/>
              </a:rPr>
              <a:t>Multi-party Computation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790" y="696055"/>
            <a:ext cx="473217" cy="4732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4993" y="696054"/>
            <a:ext cx="473217" cy="4732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066" y="811848"/>
            <a:ext cx="473217" cy="4732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066" y="222837"/>
            <a:ext cx="473217" cy="47321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40000" y1="88444" x2="40000" y2="8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341" y="1695327"/>
            <a:ext cx="641813" cy="641813"/>
          </a:xfrm>
          <a:prstGeom prst="rect">
            <a:avLst/>
          </a:prstGeom>
        </p:spPr>
      </p:pic>
      <p:sp>
        <p:nvSpPr>
          <p:cNvPr id="22" name="Trapezoid 21"/>
          <p:cNvSpPr/>
          <p:nvPr/>
        </p:nvSpPr>
        <p:spPr>
          <a:xfrm rot="16200000">
            <a:off x="5576367" y="2394997"/>
            <a:ext cx="775424" cy="467087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0390" y="2510338"/>
            <a:ext cx="5273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ORAM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24" name="Picture 8" descr="http://www.comtechcomputers.com/sdram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1280887" y="3065960"/>
            <a:ext cx="947895" cy="710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www.comtechcomputers.com/sdram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7546578" y="3061207"/>
            <a:ext cx="947895" cy="710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013" y="3064805"/>
            <a:ext cx="520649" cy="39048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9623" y="2997759"/>
            <a:ext cx="520649" cy="390487"/>
          </a:xfrm>
          <a:prstGeom prst="rect">
            <a:avLst/>
          </a:prstGeom>
        </p:spPr>
      </p:pic>
      <p:sp>
        <p:nvSpPr>
          <p:cNvPr id="26" name="Right Arrow 25"/>
          <p:cNvSpPr/>
          <p:nvPr/>
        </p:nvSpPr>
        <p:spPr>
          <a:xfrm>
            <a:off x="5043232" y="2554847"/>
            <a:ext cx="586832" cy="19139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000676" y="2373545"/>
            <a:ext cx="659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1100" dirty="0" err="1" smtClean="0"/>
              <a:t>Mem</a:t>
            </a:r>
            <a:r>
              <a:rPr lang="mr-IN" sz="1100" dirty="0" smtClean="0"/>
              <a:t>[</a:t>
            </a:r>
            <a:r>
              <a:rPr lang="en-US" sz="1100" dirty="0" smtClean="0"/>
              <a:t>5]</a:t>
            </a:r>
            <a:endParaRPr lang="en-US" sz="1100" i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7034564" y="2851676"/>
            <a:ext cx="629082" cy="787311"/>
            <a:chOff x="2673241" y="3430407"/>
            <a:chExt cx="1068182" cy="1336857"/>
          </a:xfrm>
        </p:grpSpPr>
        <p:sp>
          <p:nvSpPr>
            <p:cNvPr id="31" name="Right Arrow 30"/>
            <p:cNvSpPr/>
            <p:nvPr/>
          </p:nvSpPr>
          <p:spPr>
            <a:xfrm>
              <a:off x="2692432" y="3641999"/>
              <a:ext cx="1048989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04196" y="3430407"/>
              <a:ext cx="955932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/>
                <a:t>Mem</a:t>
              </a:r>
              <a:r>
                <a:rPr lang="mr-IN" sz="900" dirty="0"/>
                <a:t>[</a:t>
              </a:r>
              <a:r>
                <a:rPr lang="en-US" sz="900" dirty="0"/>
                <a:t>3]</a:t>
              </a:r>
              <a:endParaRPr lang="en-US" sz="900" i="1" dirty="0"/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2704196" y="4031065"/>
              <a:ext cx="1037227" cy="347132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04196" y="3815044"/>
              <a:ext cx="955932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/>
                <a:t>Mem</a:t>
              </a:r>
              <a:r>
                <a:rPr lang="mr-IN" sz="900" dirty="0"/>
                <a:t>[</a:t>
              </a:r>
              <a:r>
                <a:rPr lang="en-US" sz="900" dirty="0"/>
                <a:t>7]</a:t>
              </a:r>
              <a:endParaRPr lang="en-US" sz="900" i="1" dirty="0"/>
            </a:p>
          </p:txBody>
        </p:sp>
        <p:sp>
          <p:nvSpPr>
            <p:cNvPr id="35" name="Right Arrow 34"/>
            <p:cNvSpPr/>
            <p:nvPr/>
          </p:nvSpPr>
          <p:spPr>
            <a:xfrm>
              <a:off x="2673241" y="4420131"/>
              <a:ext cx="1068182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04196" y="4203125"/>
              <a:ext cx="953211" cy="39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/>
                <a:t>Mem</a:t>
              </a:r>
              <a:r>
                <a:rPr lang="mr-IN" sz="900" dirty="0"/>
                <a:t>[</a:t>
              </a:r>
              <a:r>
                <a:rPr lang="en-US" sz="900" dirty="0"/>
                <a:t>9]</a:t>
              </a:r>
              <a:endParaRPr lang="en-US" sz="900" i="1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86436" y="2799346"/>
            <a:ext cx="629082" cy="787311"/>
            <a:chOff x="2673241" y="3430407"/>
            <a:chExt cx="1068182" cy="1336857"/>
          </a:xfrm>
        </p:grpSpPr>
        <p:sp>
          <p:nvSpPr>
            <p:cNvPr id="38" name="Right Arrow 37"/>
            <p:cNvSpPr/>
            <p:nvPr/>
          </p:nvSpPr>
          <p:spPr>
            <a:xfrm>
              <a:off x="2692432" y="3641999"/>
              <a:ext cx="1048989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704196" y="3430407"/>
              <a:ext cx="955933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3]</a:t>
              </a:r>
              <a:endParaRPr lang="en-US" sz="900" i="1" dirty="0"/>
            </a:p>
          </p:txBody>
        </p:sp>
        <p:sp>
          <p:nvSpPr>
            <p:cNvPr id="40" name="Right Arrow 39"/>
            <p:cNvSpPr/>
            <p:nvPr/>
          </p:nvSpPr>
          <p:spPr>
            <a:xfrm>
              <a:off x="2704196" y="4031065"/>
              <a:ext cx="1037227" cy="347132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04196" y="3815044"/>
              <a:ext cx="955932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7]</a:t>
              </a:r>
              <a:endParaRPr lang="en-US" sz="900" i="1" dirty="0"/>
            </a:p>
          </p:txBody>
        </p:sp>
        <p:sp>
          <p:nvSpPr>
            <p:cNvPr id="42" name="Right Arrow 41"/>
            <p:cNvSpPr/>
            <p:nvPr/>
          </p:nvSpPr>
          <p:spPr>
            <a:xfrm>
              <a:off x="2673241" y="4420131"/>
              <a:ext cx="1068182" cy="34713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04196" y="4203124"/>
              <a:ext cx="955933" cy="391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900" dirty="0" err="1" smtClean="0"/>
                <a:t>Mem</a:t>
              </a:r>
              <a:r>
                <a:rPr lang="mr-IN" sz="900" dirty="0" smtClean="0"/>
                <a:t>[</a:t>
              </a:r>
              <a:r>
                <a:rPr lang="en-US" sz="900" dirty="0" smtClean="0"/>
                <a:t>9]</a:t>
              </a:r>
              <a:endParaRPr lang="en-US" sz="900" i="1" dirty="0"/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0267" y="4144559"/>
            <a:ext cx="710894" cy="35989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56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6" grpId="0" animBg="1"/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135825" y="276850"/>
            <a:ext cx="8793991" cy="4122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37830" y="121361"/>
            <a:ext cx="1963423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dirty="0" err="1" smtClean="0"/>
              <a:t>Goldreich</a:t>
            </a:r>
            <a:r>
              <a:rPr lang="en-US" sz="1400" dirty="0"/>
              <a:t> and </a:t>
            </a:r>
            <a:r>
              <a:rPr lang="en-US" sz="1400" dirty="0" err="1" smtClean="0"/>
              <a:t>Ostrovsky</a:t>
            </a:r>
            <a:endParaRPr lang="en-US" sz="1400" dirty="0"/>
          </a:p>
        </p:txBody>
      </p:sp>
      <p:grpSp>
        <p:nvGrpSpPr>
          <p:cNvPr id="32" name="Group 31"/>
          <p:cNvGrpSpPr/>
          <p:nvPr/>
        </p:nvGrpSpPr>
        <p:grpSpPr>
          <a:xfrm>
            <a:off x="6343318" y="693746"/>
            <a:ext cx="2499000" cy="781688"/>
            <a:chOff x="1042656" y="730343"/>
            <a:chExt cx="4416566" cy="1381503"/>
          </a:xfrm>
        </p:grpSpPr>
        <p:pic>
          <p:nvPicPr>
            <p:cNvPr id="33" name="Picture 8" descr="http://www.comtechcomputers.com/sdram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5000" l="1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715412">
              <a:off x="3850487" y="906893"/>
              <a:ext cx="1606604" cy="120495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4" name="Group 33"/>
            <p:cNvGrpSpPr/>
            <p:nvPr/>
          </p:nvGrpSpPr>
          <p:grpSpPr>
            <a:xfrm>
              <a:off x="1042656" y="730343"/>
              <a:ext cx="4416566" cy="1082995"/>
              <a:chOff x="1042656" y="730343"/>
              <a:chExt cx="4416566" cy="1082995"/>
            </a:xfrm>
          </p:grpSpPr>
          <p:sp>
            <p:nvSpPr>
              <p:cNvPr id="37" name="Trapezoid 36"/>
              <p:cNvSpPr/>
              <p:nvPr/>
            </p:nvSpPr>
            <p:spPr>
              <a:xfrm rot="16200000">
                <a:off x="2228097" y="1097158"/>
                <a:ext cx="893905" cy="538455"/>
              </a:xfrm>
              <a:prstGeom prst="trapezoi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269841" y="1144516"/>
                <a:ext cx="805151" cy="380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solidFill>
                      <a:schemeClr val="bg1"/>
                    </a:solidFill>
                  </a:rPr>
                  <a:t>ORAM</a:t>
                </a:r>
                <a:endParaRPr lang="en-US" sz="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Right Arrow 38"/>
              <p:cNvSpPr/>
              <p:nvPr/>
            </p:nvSpPr>
            <p:spPr>
              <a:xfrm>
                <a:off x="3033089" y="1217070"/>
                <a:ext cx="942819" cy="21674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2656" y="1211890"/>
                <a:ext cx="443839" cy="443841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86173" y="730343"/>
                <a:ext cx="673049" cy="504787"/>
              </a:xfrm>
              <a:prstGeom prst="rect">
                <a:avLst/>
              </a:prstGeom>
            </p:spPr>
          </p:pic>
          <p:sp>
            <p:nvSpPr>
              <p:cNvPr id="42" name="Right Arrow 41"/>
              <p:cNvSpPr/>
              <p:nvPr/>
            </p:nvSpPr>
            <p:spPr>
              <a:xfrm>
                <a:off x="3016327" y="1483695"/>
                <a:ext cx="942819" cy="239953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43" name="Right Arrow 42"/>
              <p:cNvSpPr/>
              <p:nvPr/>
            </p:nvSpPr>
            <p:spPr>
              <a:xfrm>
                <a:off x="3035927" y="973266"/>
                <a:ext cx="942819" cy="21674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44" name="Right Arrow 43"/>
              <p:cNvSpPr/>
              <p:nvPr/>
            </p:nvSpPr>
            <p:spPr>
              <a:xfrm>
                <a:off x="1841466" y="1225329"/>
                <a:ext cx="483735" cy="228553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</p:grpSp>
      <p:sp>
        <p:nvSpPr>
          <p:cNvPr id="45" name="Oval 44"/>
          <p:cNvSpPr/>
          <p:nvPr/>
        </p:nvSpPr>
        <p:spPr>
          <a:xfrm>
            <a:off x="6679600" y="1376524"/>
            <a:ext cx="2447911" cy="6582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Traditional Metric</a:t>
            </a:r>
            <a:r>
              <a:rPr lang="en-US" sz="1400" dirty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Bandwidth blowup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4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/>
          <p:cNvSpPr/>
          <p:nvPr/>
        </p:nvSpPr>
        <p:spPr>
          <a:xfrm>
            <a:off x="6480796" y="1616529"/>
            <a:ext cx="2793465" cy="817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Does the old metric still apply?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35825" y="276850"/>
            <a:ext cx="8793991" cy="4122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70140" y="121361"/>
            <a:ext cx="2672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ORAMs optimized for bandwidth</a:t>
            </a:r>
            <a:endParaRPr lang="en-US" sz="1400" dirty="0"/>
          </a:p>
        </p:txBody>
      </p:sp>
      <p:sp>
        <p:nvSpPr>
          <p:cNvPr id="10" name="Right Arrow 9"/>
          <p:cNvSpPr/>
          <p:nvPr/>
        </p:nvSpPr>
        <p:spPr>
          <a:xfrm rot="2081177">
            <a:off x="4215896" y="1684426"/>
            <a:ext cx="4886581" cy="4122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55546" y="554308"/>
            <a:ext cx="12009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SCORAM</a:t>
            </a:r>
          </a:p>
          <a:p>
            <a:r>
              <a:rPr lang="en-US" sz="1200" dirty="0" smtClean="0"/>
              <a:t>[</a:t>
            </a:r>
            <a:r>
              <a:rPr lang="en-US" sz="1200" b="1" dirty="0" smtClean="0">
                <a:solidFill>
                  <a:schemeClr val="accent2"/>
                </a:solidFill>
              </a:rPr>
              <a:t>W</a:t>
            </a:r>
            <a:r>
              <a:rPr lang="en-US" sz="1200" dirty="0" smtClean="0"/>
              <a:t>HCSS, CCS14]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-23947" y="892901"/>
            <a:ext cx="411813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600" b="1" dirty="0" smtClean="0">
                <a:solidFill>
                  <a:schemeClr val="accent2"/>
                </a:solidFill>
              </a:rPr>
              <a:t>A new metric: Circuit complexity of </a:t>
            </a:r>
          </a:p>
          <a:p>
            <a:endParaRPr lang="en-US" sz="500" dirty="0" smtClean="0"/>
          </a:p>
          <a:p>
            <a:pPr marL="171450" indent="-171450">
              <a:buFont typeface="Arial" charset="0"/>
              <a:buChar char="•"/>
            </a:pPr>
            <a:r>
              <a:rPr lang="en-US" sz="1600" dirty="0" smtClean="0"/>
              <a:t>A new scheme </a:t>
            </a:r>
            <a:r>
              <a:rPr lang="en-US" sz="1600" dirty="0"/>
              <a:t>with 10x </a:t>
            </a:r>
            <a:r>
              <a:rPr lang="en-US" sz="1600" dirty="0" smtClean="0"/>
              <a:t>improvement</a:t>
            </a:r>
          </a:p>
          <a:p>
            <a:pPr marL="171450" indent="-171450">
              <a:buFont typeface="Arial" charset="0"/>
              <a:buChar char="•"/>
            </a:pP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853224" y="1692251"/>
            <a:ext cx="14478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Circuit ORAM</a:t>
            </a:r>
          </a:p>
          <a:p>
            <a:r>
              <a:rPr lang="en-US" sz="1200" dirty="0" smtClean="0"/>
              <a:t>[</a:t>
            </a:r>
            <a:r>
              <a:rPr lang="en-US" sz="1200" b="1" dirty="0" smtClean="0">
                <a:solidFill>
                  <a:schemeClr val="accent2"/>
                </a:solidFill>
              </a:rPr>
              <a:t>W</a:t>
            </a:r>
            <a:r>
              <a:rPr lang="en-US" sz="1200" dirty="0" smtClean="0"/>
              <a:t>CS, CCS15]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696223" y="1980861"/>
            <a:ext cx="3627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600" dirty="0" smtClean="0"/>
              <a:t>Concretely efficient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600" dirty="0" smtClean="0"/>
              <a:t>Asymptotically (almost) optimal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28568" y="2724263"/>
            <a:ext cx="14047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Sqrt</a:t>
            </a:r>
            <a:r>
              <a:rPr lang="en-US" dirty="0" smtClean="0"/>
              <a:t>-ORAM</a:t>
            </a:r>
          </a:p>
          <a:p>
            <a:r>
              <a:rPr lang="en-US" sz="1200" dirty="0" smtClean="0"/>
              <a:t>[Z</a:t>
            </a:r>
            <a:r>
              <a:rPr lang="en-US" sz="1200" b="1" dirty="0" smtClean="0">
                <a:solidFill>
                  <a:schemeClr val="accent2"/>
                </a:solidFill>
              </a:rPr>
              <a:t>W</a:t>
            </a:r>
            <a:r>
              <a:rPr lang="en-US" sz="1200" dirty="0" smtClean="0"/>
              <a:t>RGDEK, S&amp;P16]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3390640" y="3249419"/>
            <a:ext cx="3988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1600" dirty="0" smtClean="0"/>
              <a:t>Concretely more efficient for mid-sized data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14307" y="3691599"/>
            <a:ext cx="1497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ORAMs </a:t>
            </a:r>
            <a:r>
              <a:rPr lang="en-US" sz="1400" dirty="0" smtClean="0"/>
              <a:t>optimized </a:t>
            </a:r>
            <a:r>
              <a:rPr lang="en-US" sz="1400" dirty="0"/>
              <a:t>for </a:t>
            </a:r>
            <a:r>
              <a:rPr lang="en-US" sz="1400" dirty="0" smtClean="0"/>
              <a:t>MPC</a:t>
            </a:r>
            <a:endParaRPr lang="en-US" sz="1400" dirty="0"/>
          </a:p>
        </p:txBody>
      </p:sp>
      <p:grpSp>
        <p:nvGrpSpPr>
          <p:cNvPr id="3" name="Group 2"/>
          <p:cNvGrpSpPr/>
          <p:nvPr/>
        </p:nvGrpSpPr>
        <p:grpSpPr>
          <a:xfrm>
            <a:off x="3199972" y="751085"/>
            <a:ext cx="455574" cy="545993"/>
            <a:chOff x="2950112" y="1602092"/>
            <a:chExt cx="745870" cy="893905"/>
          </a:xfrm>
        </p:grpSpPr>
        <p:sp>
          <p:nvSpPr>
            <p:cNvPr id="18" name="Trapezoid 17"/>
            <p:cNvSpPr/>
            <p:nvPr/>
          </p:nvSpPr>
          <p:spPr>
            <a:xfrm rot="16200000">
              <a:off x="2893484" y="1779817"/>
              <a:ext cx="893905" cy="538455"/>
            </a:xfrm>
            <a:prstGeom prst="trapezoi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50112" y="1905529"/>
              <a:ext cx="745870" cy="35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ORAM</a:t>
              </a:r>
              <a:endParaRPr lang="en-US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77469" y="611698"/>
            <a:ext cx="2783981" cy="1098240"/>
            <a:chOff x="1299069" y="2523459"/>
            <a:chExt cx="5668754" cy="2236241"/>
          </a:xfrm>
        </p:grpSpPr>
        <p:pic>
          <p:nvPicPr>
            <p:cNvPr id="21" name="Picture 8" descr="http://www.comtechcomputers.com/sdram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5000" l="1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715412">
              <a:off x="5904129" y="4048779"/>
              <a:ext cx="947895" cy="71092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Group 21"/>
            <p:cNvGrpSpPr/>
            <p:nvPr/>
          </p:nvGrpSpPr>
          <p:grpSpPr>
            <a:xfrm>
              <a:off x="1299069" y="2523459"/>
              <a:ext cx="5668754" cy="2055504"/>
              <a:chOff x="1299069" y="2523459"/>
              <a:chExt cx="5668754" cy="2055504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88198" y="3665060"/>
                <a:ext cx="688132" cy="686297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99069" y="3549401"/>
                <a:ext cx="688142" cy="686297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 flipH="1" flipV="1">
                <a:off x="3751966" y="2060026"/>
                <a:ext cx="426466" cy="3088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25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808436" y="2718847"/>
                <a:ext cx="429221" cy="3172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2912523" y="3547025"/>
                <a:ext cx="2200618" cy="6017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875"/>
                  </a:lnSpc>
                </a:pPr>
                <a:r>
                  <a:rPr lang="en-US" sz="600" b="1" dirty="0">
                    <a:solidFill>
                      <a:schemeClr val="accent2"/>
                    </a:solidFill>
                    <a:latin typeface="Palatino Linotype" panose="02040502050505030304" pitchFamily="18" charset="0"/>
                  </a:rPr>
                  <a:t>Multi-party Computation</a:t>
                </a:r>
              </a:p>
            </p:txBody>
          </p:sp>
          <p:sp>
            <p:nvSpPr>
              <p:cNvPr id="28" name="Trapezoid 27"/>
              <p:cNvSpPr/>
              <p:nvPr/>
            </p:nvSpPr>
            <p:spPr>
              <a:xfrm rot="16200000">
                <a:off x="4620843" y="2710909"/>
                <a:ext cx="653086" cy="393395"/>
              </a:xfrm>
              <a:prstGeom prst="trapezoi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598526" y="2740470"/>
                <a:ext cx="718743" cy="34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smtClean="0">
                    <a:solidFill>
                      <a:schemeClr val="bg1"/>
                    </a:solidFill>
                  </a:rPr>
                  <a:t>ORAM</a:t>
                </a:r>
                <a:endParaRPr lang="en-US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Cloud Callout 29"/>
              <p:cNvSpPr/>
              <p:nvPr/>
            </p:nvSpPr>
            <p:spPr>
              <a:xfrm>
                <a:off x="4277567" y="2523459"/>
                <a:ext cx="1464236" cy="841732"/>
              </a:xfrm>
              <a:prstGeom prst="cloudCallout">
                <a:avLst>
                  <a:gd name="adj1" fmla="val -52868"/>
                  <a:gd name="adj2" fmla="val 70469"/>
                </a:avLst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1" name="Picture 8" descr="http://www.comtechcomputers.com/sdram.jp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5000" l="150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715412">
                <a:off x="1375480" y="3868042"/>
                <a:ext cx="947895" cy="7109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2606" y="3866887"/>
                <a:ext cx="520649" cy="390487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47174" y="3985331"/>
                <a:ext cx="520649" cy="390487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092" y="4145793"/>
                <a:ext cx="514025" cy="260225"/>
              </a:xfrm>
              <a:prstGeom prst="rect">
                <a:avLst/>
              </a:prstGeom>
            </p:spPr>
          </p:pic>
        </p:grp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42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-37830" y="121361"/>
            <a:ext cx="1963423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dirty="0" err="1" smtClean="0"/>
              <a:t>Goldreich</a:t>
            </a:r>
            <a:r>
              <a:rPr lang="en-US" sz="1400" dirty="0"/>
              <a:t> and </a:t>
            </a:r>
            <a:r>
              <a:rPr lang="en-US" sz="1400" dirty="0" err="1" smtClean="0"/>
              <a:t>Ostrovsky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1275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loud Callout 36"/>
          <p:cNvSpPr/>
          <p:nvPr/>
        </p:nvSpPr>
        <p:spPr>
          <a:xfrm>
            <a:off x="5974270" y="4003765"/>
            <a:ext cx="2082570" cy="1197188"/>
          </a:xfrm>
          <a:prstGeom prst="cloudCallout">
            <a:avLst>
              <a:gd name="adj1" fmla="val -41053"/>
              <a:gd name="adj2" fmla="val -90034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Executing Binary Programs over MPC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736" y="974779"/>
            <a:ext cx="867032" cy="867032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2080403" y="1298114"/>
            <a:ext cx="1053585" cy="3851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58383" y="1843275"/>
            <a:ext cx="15597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/>
              <a:t>Write programs in C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874640" y="1000750"/>
            <a:ext cx="1294246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dirty="0" smtClean="0"/>
              <a:t>Off-the-shelf compilers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605" y="1067386"/>
            <a:ext cx="890251" cy="890251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4259473" y="1319945"/>
            <a:ext cx="778628" cy="3851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155718" y="1280304"/>
            <a:ext cx="1690713" cy="464413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system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8937514">
            <a:off x="3494929" y="2236494"/>
            <a:ext cx="1529087" cy="260346"/>
          </a:xfrm>
          <a:prstGeom prst="rightArrow">
            <a:avLst>
              <a:gd name="adj1" fmla="val 49363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2882966">
            <a:off x="6262733" y="2212083"/>
            <a:ext cx="1111772" cy="260346"/>
          </a:xfrm>
          <a:prstGeom prst="rightArrow">
            <a:avLst>
              <a:gd name="adj1" fmla="val 49363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7690" y="2891001"/>
            <a:ext cx="688132" cy="68629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4558" y="2857988"/>
            <a:ext cx="688142" cy="68629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5088750" y="1504331"/>
            <a:ext cx="426466" cy="3088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145220" y="2163152"/>
            <a:ext cx="429221" cy="317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268977" y="3262012"/>
            <a:ext cx="2266966" cy="3228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75"/>
              </a:lnSpc>
            </a:pPr>
            <a:r>
              <a:rPr lang="en-US" sz="1400" b="1" dirty="0">
                <a:solidFill>
                  <a:schemeClr val="accent2"/>
                </a:solidFill>
                <a:latin typeface="Palatino Linotype" panose="02040502050505030304" pitchFamily="18" charset="0"/>
              </a:rPr>
              <a:t>Multi-party Computation</a:t>
            </a:r>
          </a:p>
        </p:txBody>
      </p:sp>
      <p:sp>
        <p:nvSpPr>
          <p:cNvPr id="35" name="Trapezoid 34"/>
          <p:cNvSpPr/>
          <p:nvPr/>
        </p:nvSpPr>
        <p:spPr>
          <a:xfrm rot="16200000">
            <a:off x="7191502" y="4620259"/>
            <a:ext cx="653086" cy="393395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272625" y="4701540"/>
            <a:ext cx="4908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ORAM</a:t>
            </a:r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8" name="Picture 8" descr="http://www.comtechcomputers.com/sdram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2570969" y="3176629"/>
            <a:ext cx="947895" cy="710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http://www.comtechcomputers.com/sdram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7202286" y="3015988"/>
            <a:ext cx="947895" cy="710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095" y="3175474"/>
            <a:ext cx="520649" cy="39048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6234" y="2827778"/>
            <a:ext cx="520649" cy="39048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9876" y="3590098"/>
            <a:ext cx="514025" cy="2602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4313" y="4179522"/>
            <a:ext cx="1509108" cy="8727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50435" y="449424"/>
            <a:ext cx="216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</a:t>
            </a:r>
            <a:r>
              <a:rPr lang="en-US" b="1" dirty="0" smtClean="0">
                <a:solidFill>
                  <a:schemeClr val="accent2"/>
                </a:solidFill>
              </a:rPr>
              <a:t>W</a:t>
            </a:r>
            <a:r>
              <a:rPr lang="en-US" dirty="0" smtClean="0"/>
              <a:t>GMK, ESORICS16]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0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" grpId="0" animBg="1"/>
      <p:bldP spid="7" grpId="0"/>
      <p:bldP spid="8" grpId="0"/>
      <p:bldP spid="11" grpId="0" animBg="1"/>
      <p:bldP spid="12" grpId="0" animBg="1"/>
      <p:bldP spid="14" grpId="0" animBg="1"/>
      <p:bldP spid="15" grpId="0" animBg="1"/>
      <p:bldP spid="34" grpId="0"/>
      <p:bldP spid="35" grpId="0" animBg="1"/>
      <p:bldP spid="3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034" y="2481373"/>
            <a:ext cx="2337773" cy="18453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31997" y="2568190"/>
            <a:ext cx="37215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ea typeface="Georgia" charset="0"/>
                <a:cs typeface="Georgia" charset="0"/>
              </a:rPr>
              <a:t>ENIAC, 1946</a:t>
            </a:r>
            <a:endParaRPr lang="en-US" sz="1500" dirty="0">
              <a:ea typeface="Georgia" charset="0"/>
              <a:cs typeface="Georgia" charset="0"/>
            </a:endParaRPr>
          </a:p>
          <a:p>
            <a:pPr marL="214313" indent="-214313">
              <a:buFont typeface="Arial" charset="0"/>
              <a:buChar char="•"/>
            </a:pPr>
            <a:r>
              <a:rPr lang="en-US" sz="1500" dirty="0">
                <a:ea typeface="Georgia" charset="0"/>
                <a:cs typeface="Georgia" charset="0"/>
              </a:rPr>
              <a:t>First electronic general-purpose computer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500" dirty="0" smtClean="0">
                <a:ea typeface="Georgia" charset="0"/>
                <a:cs typeface="Georgia" charset="0"/>
              </a:rPr>
              <a:t>10-bit </a:t>
            </a:r>
            <a:r>
              <a:rPr lang="en-US" sz="1500" dirty="0">
                <a:ea typeface="Georgia" charset="0"/>
                <a:cs typeface="Georgia" charset="0"/>
              </a:rPr>
              <a:t>numbers</a:t>
            </a:r>
          </a:p>
          <a:p>
            <a:pPr marL="214313" indent="-214313">
              <a:buFont typeface="Arial" charset="0"/>
              <a:buChar char="•"/>
            </a:pPr>
            <a:r>
              <a:rPr lang="en-US" altLang="zh-CN" sz="1500" dirty="0">
                <a:ea typeface="Georgia" charset="0"/>
                <a:cs typeface="Georgia" charset="0"/>
              </a:rPr>
              <a:t>256</a:t>
            </a:r>
            <a:r>
              <a:rPr lang="zh-CN" altLang="en-US" sz="1500" dirty="0">
                <a:ea typeface="Georgia" charset="0"/>
                <a:cs typeface="Georgia" charset="0"/>
              </a:rPr>
              <a:t> </a:t>
            </a:r>
            <a:r>
              <a:rPr lang="en-US" altLang="zh-CN" sz="1500" dirty="0">
                <a:ea typeface="Georgia" charset="0"/>
                <a:cs typeface="Georgia" charset="0"/>
              </a:rPr>
              <a:t>Bytes</a:t>
            </a:r>
            <a:r>
              <a:rPr lang="zh-CN" altLang="en-US" sz="1500" dirty="0">
                <a:ea typeface="Georgia" charset="0"/>
                <a:cs typeface="Georgia" charset="0"/>
              </a:rPr>
              <a:t> </a:t>
            </a:r>
            <a:r>
              <a:rPr lang="en-US" altLang="zh-CN" sz="1500" dirty="0" smtClean="0">
                <a:ea typeface="Georgia" charset="0"/>
                <a:cs typeface="Georgia" charset="0"/>
              </a:rPr>
              <a:t>of RAM</a:t>
            </a:r>
            <a:r>
              <a:rPr lang="en-US" altLang="zh-CN" sz="1500" dirty="0">
                <a:ea typeface="Georgia" charset="0"/>
                <a:cs typeface="Georgia" charset="0"/>
              </a:rPr>
              <a:t>: </a:t>
            </a:r>
            <a:r>
              <a:rPr lang="en-US" sz="1500" dirty="0" smtClean="0">
                <a:ea typeface="Georgia" charset="0"/>
                <a:cs typeface="Georgia" charset="0"/>
              </a:rPr>
              <a:t>35 - </a:t>
            </a:r>
            <a:r>
              <a:rPr lang="en-US" sz="1500" dirty="0">
                <a:ea typeface="Georgia" charset="0"/>
                <a:cs typeface="Georgia" charset="0"/>
              </a:rPr>
              <a:t>5000 </a:t>
            </a:r>
            <a:r>
              <a:rPr lang="en-US" sz="1500" dirty="0" smtClean="0">
                <a:ea typeface="Georgia" charset="0"/>
                <a:cs typeface="Georgia" charset="0"/>
              </a:rPr>
              <a:t>Hz</a:t>
            </a:r>
            <a:endParaRPr lang="en-US" sz="1500" dirty="0">
              <a:ea typeface="Georgia" charset="0"/>
              <a:cs typeface="Georgia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31997" y="584193"/>
            <a:ext cx="4804520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ea typeface="Georgia" charset="0"/>
                <a:cs typeface="Georgia" charset="0"/>
              </a:rPr>
              <a:t>Our system in the semi-honest setting between two parties</a:t>
            </a:r>
            <a:endParaRPr lang="en-US" sz="1500" dirty="0">
              <a:ea typeface="Georgia" charset="0"/>
              <a:cs typeface="Georgia" charset="0"/>
            </a:endParaRPr>
          </a:p>
          <a:p>
            <a:pPr marL="214313" indent="-214313">
              <a:buFont typeface="Arial" charset="0"/>
              <a:buChar char="•"/>
            </a:pPr>
            <a:r>
              <a:rPr lang="en-US" sz="1500" dirty="0">
                <a:ea typeface="Georgia" charset="0"/>
                <a:cs typeface="Georgia" charset="0"/>
              </a:rPr>
              <a:t>32-bit numbers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500" dirty="0">
                <a:ea typeface="Georgia" charset="0"/>
                <a:cs typeface="Georgia" charset="0"/>
              </a:rPr>
              <a:t>Kilobytes of </a:t>
            </a:r>
            <a:r>
              <a:rPr lang="en-US" sz="1500" dirty="0" smtClean="0">
                <a:ea typeface="Georgia" charset="0"/>
                <a:cs typeface="Georgia" charset="0"/>
              </a:rPr>
              <a:t>RAM: ~4200 Hz</a:t>
            </a:r>
            <a:r>
              <a:rPr lang="zh-CN" altLang="en-US" sz="1500" dirty="0" smtClean="0">
                <a:ea typeface="Georgia" charset="0"/>
                <a:cs typeface="Georgia" charset="0"/>
              </a:rPr>
              <a:t> </a:t>
            </a:r>
            <a:r>
              <a:rPr lang="en-US" altLang="zh-CN" sz="1500" dirty="0" smtClean="0">
                <a:ea typeface="Georgia" charset="0"/>
                <a:cs typeface="Georgia" charset="0"/>
              </a:rPr>
              <a:t>with recent advances</a:t>
            </a:r>
            <a:endParaRPr lang="en-US" sz="1500" dirty="0">
              <a:ea typeface="Georgia" charset="0"/>
              <a:cs typeface="Georgia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837034" y="263997"/>
            <a:ext cx="2734464" cy="1522790"/>
            <a:chOff x="1628415" y="607597"/>
            <a:chExt cx="6740670" cy="3753797"/>
          </a:xfrm>
        </p:grpSpPr>
        <p:sp>
          <p:nvSpPr>
            <p:cNvPr id="28" name="Cloud Callout 27"/>
            <p:cNvSpPr/>
            <p:nvPr/>
          </p:nvSpPr>
          <p:spPr>
            <a:xfrm>
              <a:off x="4262034" y="619750"/>
              <a:ext cx="4107051" cy="2360983"/>
            </a:xfrm>
            <a:prstGeom prst="cloudCallout">
              <a:avLst>
                <a:gd name="adj1" fmla="val -57248"/>
                <a:gd name="adj2" fmla="val 63485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200" y="3625705"/>
              <a:ext cx="403734" cy="402657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8415" y="3707482"/>
              <a:ext cx="387265" cy="38622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 flipV="1">
              <a:off x="4027185" y="1181467"/>
              <a:ext cx="320878" cy="4731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 flipH="1" flipV="1">
              <a:off x="4130897" y="1835379"/>
              <a:ext cx="320878" cy="4731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62034" y="607597"/>
              <a:ext cx="4038738" cy="2335736"/>
            </a:xfrm>
            <a:prstGeom prst="rect">
              <a:avLst/>
            </a:prstGeom>
          </p:spPr>
        </p:pic>
      </p:grpSp>
      <p:sp>
        <p:nvSpPr>
          <p:cNvPr id="25" name="Trapezoid 24"/>
          <p:cNvSpPr/>
          <p:nvPr/>
        </p:nvSpPr>
        <p:spPr>
          <a:xfrm rot="16200000">
            <a:off x="2718691" y="1003432"/>
            <a:ext cx="441958" cy="26621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752303" y="1041116"/>
            <a:ext cx="3882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</a:rPr>
              <a:t>ORAM</a:t>
            </a:r>
            <a:endParaRPr lang="en-US" sz="600" dirty="0">
              <a:solidFill>
                <a:schemeClr val="bg1"/>
              </a:solidFill>
            </a:endParaRPr>
          </a:p>
        </p:txBody>
      </p:sp>
      <p:pic>
        <p:nvPicPr>
          <p:cNvPr id="34" name="Picture 8" descr="http://www.comtechcomputers.com/sdram.jp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670608" y="1293392"/>
            <a:ext cx="398127" cy="298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317" y="1200190"/>
            <a:ext cx="323332" cy="242499"/>
          </a:xfrm>
          <a:prstGeom prst="rect">
            <a:avLst/>
          </a:prstGeom>
        </p:spPr>
      </p:pic>
      <p:pic>
        <p:nvPicPr>
          <p:cNvPr id="38" name="Picture 8" descr="http://www.comtechcomputers.com/sdram.jp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000" l="1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15412">
            <a:off x="2962041" y="1372218"/>
            <a:ext cx="398127" cy="298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8750" y="1279016"/>
            <a:ext cx="323332" cy="24249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1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00" y="32952"/>
            <a:ext cx="2456632" cy="50411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606590" y="3991241"/>
            <a:ext cx="2456632" cy="77602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Practical protocols with malicious security</a:t>
            </a:r>
            <a:endParaRPr lang="en-US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2713682" y="382393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Efficient Foundations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69250" y="3987131"/>
            <a:ext cx="1748107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MK] </a:t>
            </a:r>
            <a:r>
              <a:rPr lang="en-US" sz="1300" dirty="0" err="1" smtClean="0"/>
              <a:t>Eurocrypt</a:t>
            </a:r>
            <a:r>
              <a:rPr lang="en-US" sz="1300" dirty="0" smtClean="0"/>
              <a:t> 2017</a:t>
            </a:r>
          </a:p>
          <a:p>
            <a:r>
              <a:rPr lang="en-US" sz="1300" dirty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RKa</a:t>
            </a:r>
            <a:r>
              <a:rPr lang="en-US" sz="1300" dirty="0" smtClean="0"/>
              <a:t>] CCS 2017</a:t>
            </a:r>
          </a:p>
          <a:p>
            <a:r>
              <a:rPr lang="en-US" sz="1300" dirty="0" smtClean="0"/>
              <a:t>[</a:t>
            </a:r>
            <a:r>
              <a:rPr lang="en-US" sz="1300" b="1" dirty="0" err="1" smtClean="0">
                <a:solidFill>
                  <a:schemeClr val="accent2"/>
                </a:solidFill>
              </a:rPr>
              <a:t>W</a:t>
            </a:r>
            <a:r>
              <a:rPr lang="en-US" sz="1300" dirty="0" err="1" smtClean="0"/>
              <a:t>RKb</a:t>
            </a:r>
            <a:r>
              <a:rPr lang="en-US" sz="1300" dirty="0" smtClean="0"/>
              <a:t>] CCS 2017</a:t>
            </a:r>
            <a:endParaRPr lang="en-US" sz="1300" dirty="0"/>
          </a:p>
        </p:txBody>
      </p:sp>
      <p:sp>
        <p:nvSpPr>
          <p:cNvPr id="10" name="Rounded Rectangle 9"/>
          <p:cNvSpPr/>
          <p:nvPr/>
        </p:nvSpPr>
        <p:spPr>
          <a:xfrm>
            <a:off x="2606590" y="2323095"/>
            <a:ext cx="2456632" cy="7249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/>
              <a:t>- Efficient MPC for big data</a:t>
            </a:r>
          </a:p>
          <a:p>
            <a:r>
              <a:rPr lang="en-US" sz="1600" dirty="0" smtClean="0"/>
              <a:t>- Make MPC user-friendly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713682" y="2102243"/>
            <a:ext cx="1429950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Deployability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3222" y="2113011"/>
            <a:ext cx="175413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HCSS] CCS 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CS] CCS 2015</a:t>
            </a:r>
          </a:p>
          <a:p>
            <a:r>
              <a:rPr lang="en-US" sz="1300" dirty="0" smtClean="0"/>
              <a:t>[L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NHS] S&amp;P 2015</a:t>
            </a:r>
          </a:p>
          <a:p>
            <a:r>
              <a:rPr lang="en-US" sz="1300" dirty="0" smtClean="0"/>
              <a:t>[Z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RGDEK] S&amp;P 2016</a:t>
            </a:r>
            <a:endParaRPr lang="en-US" sz="1300" dirty="0"/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GMK] ESORICS 2016</a:t>
            </a:r>
            <a:endParaRPr lang="en-US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5042112" y="657629"/>
            <a:ext cx="23575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/>
              <a:t>[</a:t>
            </a:r>
            <a:r>
              <a:rPr lang="en-US" sz="1300" b="1" dirty="0">
                <a:solidFill>
                  <a:schemeClr val="accent2"/>
                </a:solidFill>
              </a:rPr>
              <a:t>W</a:t>
            </a:r>
            <a:r>
              <a:rPr lang="en-US" sz="1300" dirty="0"/>
              <a:t>NLCSSH] CCS </a:t>
            </a:r>
            <a:r>
              <a:rPr lang="en-US" sz="1300" dirty="0" smtClean="0"/>
              <a:t>2014</a:t>
            </a:r>
          </a:p>
          <a:p>
            <a:r>
              <a:rPr lang="en-US" sz="1300" dirty="0" smtClean="0"/>
              <a:t>[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HZTWB] CCS 2015</a:t>
            </a:r>
          </a:p>
          <a:p>
            <a:r>
              <a:rPr lang="en-US" sz="1300" dirty="0" smtClean="0"/>
              <a:t>[WP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BHB] Bioinformatics 2016</a:t>
            </a:r>
          </a:p>
          <a:p>
            <a:r>
              <a:rPr lang="en-US" sz="1300" dirty="0" smtClean="0"/>
              <a:t>[N</a:t>
            </a:r>
            <a:r>
              <a:rPr lang="en-US" sz="1300" b="1" dirty="0" smtClean="0">
                <a:solidFill>
                  <a:schemeClr val="accent2"/>
                </a:solidFill>
              </a:rPr>
              <a:t>W</a:t>
            </a:r>
            <a:r>
              <a:rPr lang="en-US" sz="1300" dirty="0" smtClean="0"/>
              <a:t>IWTS] S&amp;P 2015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62" y="2226522"/>
            <a:ext cx="479936" cy="4679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358868">
            <a:off x="2288619" y="1953561"/>
            <a:ext cx="3186224" cy="12617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65" y="1534832"/>
            <a:ext cx="2080177" cy="925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2606589" y="605466"/>
            <a:ext cx="2456633" cy="106738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bIns="0" rtlCol="0" anchor="ctr"/>
          <a:lstStyle/>
          <a:p>
            <a:pPr>
              <a:lnSpc>
                <a:spcPct val="80000"/>
              </a:lnSpc>
            </a:pPr>
            <a:r>
              <a:rPr lang="en-US" sz="1600" spc="-20" dirty="0" smtClean="0"/>
              <a:t>Privacy-preserving collaborative computation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Genome analysis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Machine learning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- Graph computation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13682" y="413616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pc="-50" dirty="0" smtClean="0"/>
              <a:t>Real-world Applications</a:t>
            </a:r>
            <a:endParaRPr lang="en-US" spc="-5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358868">
            <a:off x="2274200" y="381015"/>
            <a:ext cx="3186224" cy="15384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1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93827E-6 L -0.00139 -0.2543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27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73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EMP-toolkit</a:t>
            </a:r>
            <a:endParaRPr lang="en-US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37418" y="1248699"/>
            <a:ext cx="8229600" cy="2459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37" y="12739"/>
            <a:ext cx="1643862" cy="73152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68847" y="270030"/>
            <a:ext cx="2771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dirty="0" smtClean="0"/>
              <a:t>n MPC application enabler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759" y="805622"/>
            <a:ext cx="5181899" cy="2685712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5568847" y="1009227"/>
            <a:ext cx="3088390" cy="918208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Goal #1: Develop MPC </a:t>
            </a:r>
            <a:r>
              <a:rPr lang="en-US" b="1" dirty="0" smtClean="0"/>
              <a:t>protocols</a:t>
            </a:r>
            <a:r>
              <a:rPr lang="en-US" dirty="0" smtClean="0"/>
              <a:t> in hundreds of lines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5568847" y="2208076"/>
            <a:ext cx="3117953" cy="918208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Goal #2: </a:t>
            </a:r>
            <a:r>
              <a:rPr lang="en-US" dirty="0"/>
              <a:t>Develop </a:t>
            </a:r>
            <a:r>
              <a:rPr lang="en-US" dirty="0" smtClean="0"/>
              <a:t>MPC </a:t>
            </a:r>
            <a:r>
              <a:rPr lang="en-US" b="1" dirty="0" smtClean="0"/>
              <a:t>applications</a:t>
            </a:r>
            <a:r>
              <a:rPr lang="en-US" dirty="0" smtClean="0"/>
              <a:t> in tens of lines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7" y="1253544"/>
            <a:ext cx="1412538" cy="70626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591" y="2148478"/>
            <a:ext cx="1749038" cy="7318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875" y="2720539"/>
            <a:ext cx="1335569" cy="7574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" y="3043965"/>
            <a:ext cx="1703827" cy="74542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45" y="4225794"/>
            <a:ext cx="1767156" cy="77502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3883" y="3647077"/>
            <a:ext cx="1612305" cy="9828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497" y="3286713"/>
            <a:ext cx="1302530" cy="8649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790" y="1353163"/>
            <a:ext cx="973871" cy="9738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57666" y="709985"/>
            <a:ext cx="21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13"/>
              </a:rPr>
              <a:t>https://</a:t>
            </a:r>
            <a:r>
              <a:rPr lang="en-US" sz="1200" dirty="0" err="1">
                <a:hlinkClick r:id="rId13"/>
              </a:rPr>
              <a:t>github.com</a:t>
            </a:r>
            <a:r>
              <a:rPr lang="en-US" sz="1200" dirty="0">
                <a:hlinkClick r:id="rId13"/>
              </a:rPr>
              <a:t>/</a:t>
            </a:r>
            <a:r>
              <a:rPr lang="en-US" sz="1200" dirty="0" err="1">
                <a:hlinkClick r:id="rId13"/>
              </a:rPr>
              <a:t>emp</a:t>
            </a:r>
            <a:r>
              <a:rPr lang="en-US" sz="1200" dirty="0">
                <a:hlinkClick r:id="rId13"/>
              </a:rPr>
              <a:t>-toolkit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5543" y="3601957"/>
            <a:ext cx="1228547" cy="10092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30219" y="4021174"/>
            <a:ext cx="1032559" cy="10325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188" y="4255192"/>
            <a:ext cx="2128654" cy="8115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48855" y="3307438"/>
            <a:ext cx="2370545" cy="49593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5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186130"/>
              </p:ext>
            </p:extLst>
          </p:nvPr>
        </p:nvGraphicFramePr>
        <p:xfrm>
          <a:off x="1286932" y="1438191"/>
          <a:ext cx="6900333" cy="1827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1"/>
                <a:gridCol w="3344334"/>
                <a:gridCol w="2184398"/>
              </a:tblGrid>
              <a:tr h="59363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Malicious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Semi-honest</a:t>
                      </a:r>
                      <a:endParaRPr lang="en-US" dirty="0"/>
                    </a:p>
                  </a:txBody>
                  <a:tcPr anchor="ctr"/>
                </a:tc>
              </a:tr>
              <a:tr h="61921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Two</a:t>
                      </a:r>
                      <a:r>
                        <a:rPr lang="en-US" baseline="0" dirty="0" smtClean="0"/>
                        <a:t>-Party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</a:t>
                      </a:r>
                      <a:r>
                        <a:rPr lang="en-US" b="1" dirty="0" smtClean="0">
                          <a:solidFill>
                            <a:schemeClr val="accent2"/>
                          </a:solidFill>
                        </a:rPr>
                        <a:t>W</a:t>
                      </a:r>
                      <a:r>
                        <a:rPr lang="en-US" dirty="0" smtClean="0"/>
                        <a:t>MK, </a:t>
                      </a:r>
                      <a:r>
                        <a:rPr lang="en-US" dirty="0" err="1" smtClean="0"/>
                        <a:t>Eurocrypt</a:t>
                      </a:r>
                      <a:r>
                        <a:rPr lang="en-US" dirty="0" smtClean="0"/>
                        <a:t> 17] &amp;</a:t>
                      </a:r>
                    </a:p>
                    <a:p>
                      <a:pPr algn="ctr"/>
                      <a:r>
                        <a:rPr lang="en-US" dirty="0" smtClean="0"/>
                        <a:t>[</a:t>
                      </a:r>
                      <a:r>
                        <a:rPr lang="en-US" b="1" dirty="0" err="1" smtClean="0">
                          <a:solidFill>
                            <a:schemeClr val="accent2"/>
                          </a:solidFill>
                        </a:rPr>
                        <a:t>W</a:t>
                      </a:r>
                      <a:r>
                        <a:rPr lang="en-US" dirty="0" err="1" smtClean="0"/>
                        <a:t>RKa</a:t>
                      </a:r>
                      <a:r>
                        <a:rPr lang="en-US" dirty="0" smtClean="0"/>
                        <a:t>, CCS 17]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Yao + </a:t>
                      </a:r>
                      <a:r>
                        <a:rPr lang="en-US" baseline="0" dirty="0" err="1" smtClean="0"/>
                        <a:t>Zahur</a:t>
                      </a:r>
                      <a:r>
                        <a:rPr lang="en-US" baseline="0" dirty="0" smtClean="0"/>
                        <a:t> et al. 2015</a:t>
                      </a:r>
                      <a:endParaRPr lang="en-US" dirty="0"/>
                    </a:p>
                  </a:txBody>
                  <a:tcPr anchor="ctr"/>
                </a:tc>
              </a:tr>
              <a:tr h="5936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Multi-Party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</a:t>
                      </a:r>
                      <a:r>
                        <a:rPr lang="en-US" b="1" dirty="0" err="1" smtClean="0">
                          <a:solidFill>
                            <a:schemeClr val="accent2"/>
                          </a:solidFill>
                        </a:rPr>
                        <a:t>W</a:t>
                      </a:r>
                      <a:r>
                        <a:rPr lang="en-US" dirty="0" err="1" smtClean="0"/>
                        <a:t>RKb</a:t>
                      </a:r>
                      <a:r>
                        <a:rPr lang="en-US" dirty="0" smtClean="0"/>
                        <a:t>, CCS 17]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Open sourced soon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Protocols in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7236" y="3116587"/>
            <a:ext cx="1540029" cy="43682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94197" y="719816"/>
            <a:ext cx="3322745" cy="976853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The </a:t>
            </a:r>
            <a:r>
              <a:rPr lang="en-US" sz="2400" smtClean="0"/>
              <a:t>only framework </a:t>
            </a:r>
            <a:r>
              <a:rPr lang="en-US" sz="2400" dirty="0" smtClean="0"/>
              <a:t>supporting all settings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1269" y="22570"/>
            <a:ext cx="1643862" cy="7315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95966" y="719816"/>
            <a:ext cx="2158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/>
              </a:rPr>
              <a:t>https://</a:t>
            </a:r>
            <a:r>
              <a:rPr lang="en-US" sz="1200" dirty="0" err="1">
                <a:hlinkClick r:id="rId5"/>
              </a:rPr>
              <a:t>github.com</a:t>
            </a:r>
            <a:r>
              <a:rPr lang="en-US" sz="1200" dirty="0">
                <a:hlinkClick r:id="rId5"/>
              </a:rPr>
              <a:t>/</a:t>
            </a:r>
            <a:r>
              <a:rPr lang="en-US" sz="1200" dirty="0" err="1">
                <a:hlinkClick r:id="rId5"/>
              </a:rPr>
              <a:t>emp</a:t>
            </a:r>
            <a:r>
              <a:rPr lang="en-US" sz="1200" dirty="0">
                <a:hlinkClick r:id="rId5"/>
              </a:rPr>
              <a:t>-toolkit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2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Privacy-Preserving Similar Patient Query</a:t>
            </a:r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919265" y="673604"/>
            <a:ext cx="7167554" cy="4307665"/>
            <a:chOff x="886313" y="706556"/>
            <a:chExt cx="7167554" cy="430766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6313" y="2444383"/>
              <a:ext cx="1011767" cy="101176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4752" y="706556"/>
              <a:ext cx="1001359" cy="100135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8747" y="2310898"/>
              <a:ext cx="918642" cy="91864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6123" y="2109247"/>
              <a:ext cx="740833" cy="74083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8747" y="706556"/>
              <a:ext cx="271921" cy="27192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0668" y="706556"/>
              <a:ext cx="271921" cy="27192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8747" y="984478"/>
              <a:ext cx="271921" cy="2719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0667" y="987408"/>
              <a:ext cx="271921" cy="27192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8747" y="1262259"/>
              <a:ext cx="271921" cy="27192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0668" y="1262259"/>
              <a:ext cx="271921" cy="27192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68747" y="1540181"/>
              <a:ext cx="271921" cy="27192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0667" y="1543111"/>
              <a:ext cx="271921" cy="27192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0025" y="2257024"/>
              <a:ext cx="271921" cy="27192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1946" y="2257024"/>
              <a:ext cx="271921" cy="27192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0025" y="2534946"/>
              <a:ext cx="271921" cy="27192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1945" y="2537876"/>
              <a:ext cx="271921" cy="27192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0025" y="2812727"/>
              <a:ext cx="271921" cy="27192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1946" y="2812727"/>
              <a:ext cx="271921" cy="271921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0025" y="3090649"/>
              <a:ext cx="271921" cy="271921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1945" y="3093579"/>
              <a:ext cx="271921" cy="27192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1386" y="3832407"/>
              <a:ext cx="1181814" cy="118181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200" y="3831404"/>
              <a:ext cx="271921" cy="27192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121" y="3831404"/>
              <a:ext cx="271921" cy="271921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200" y="4109326"/>
              <a:ext cx="271921" cy="271921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120" y="4112256"/>
              <a:ext cx="271921" cy="271921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200" y="4387107"/>
              <a:ext cx="271921" cy="27192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121" y="4387107"/>
              <a:ext cx="271921" cy="27192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53200" y="4665029"/>
              <a:ext cx="271921" cy="271921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120" y="4667959"/>
              <a:ext cx="271921" cy="271921"/>
            </a:xfrm>
            <a:prstGeom prst="rect">
              <a:avLst/>
            </a:prstGeom>
          </p:spPr>
        </p:pic>
      </p:grpSp>
      <p:sp>
        <p:nvSpPr>
          <p:cNvPr id="41" name="TextBox 40"/>
          <p:cNvSpPr txBox="1"/>
          <p:nvPr/>
        </p:nvSpPr>
        <p:spPr>
          <a:xfrm>
            <a:off x="683893" y="3607512"/>
            <a:ext cx="1416606" cy="565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dirty="0"/>
              <a:t>Personalized </a:t>
            </a:r>
            <a:endParaRPr lang="en-US" dirty="0" smtClean="0"/>
          </a:p>
          <a:p>
            <a:pPr algn="ctr">
              <a:lnSpc>
                <a:spcPct val="85000"/>
              </a:lnSpc>
            </a:pPr>
            <a:r>
              <a:rPr lang="en-US" dirty="0" smtClean="0"/>
              <a:t>medication</a:t>
            </a:r>
            <a:endParaRPr lang="en-US" dirty="0"/>
          </a:p>
        </p:txBody>
      </p:sp>
      <p:sp>
        <p:nvSpPr>
          <p:cNvPr id="44" name="Cloud Callout 43"/>
          <p:cNvSpPr/>
          <p:nvPr/>
        </p:nvSpPr>
        <p:spPr>
          <a:xfrm>
            <a:off x="406989" y="864417"/>
            <a:ext cx="2360925" cy="1041229"/>
          </a:xfrm>
          <a:prstGeom prst="cloudCallout">
            <a:avLst>
              <a:gd name="adj1" fmla="val -6273"/>
              <a:gd name="adj2" fmla="val 8302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85000"/>
              </a:lnSpc>
            </a:pPr>
            <a:r>
              <a:rPr lang="en-US" smtClean="0"/>
              <a:t>Find patients </a:t>
            </a:r>
            <a:r>
              <a:rPr lang="en-US" dirty="0" smtClean="0"/>
              <a:t>with similar genome as me</a:t>
            </a:r>
            <a:endParaRPr lang="en-US" dirty="0"/>
          </a:p>
        </p:txBody>
      </p:sp>
      <p:sp>
        <p:nvSpPr>
          <p:cNvPr id="3" name="Cloud 2"/>
          <p:cNvSpPr/>
          <p:nvPr/>
        </p:nvSpPr>
        <p:spPr>
          <a:xfrm>
            <a:off x="3003602" y="1979139"/>
            <a:ext cx="2089030" cy="1187721"/>
          </a:xfrm>
          <a:prstGeom prst="clou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system </a:t>
            </a:r>
            <a:r>
              <a:rPr lang="en-US" sz="1600" dirty="0" smtClean="0">
                <a:solidFill>
                  <a:schemeClr val="bg1"/>
                </a:solidFill>
              </a:rPr>
              <a:t>[</a:t>
            </a:r>
            <a:r>
              <a:rPr lang="en-US" sz="1600" b="1" dirty="0" smtClean="0">
                <a:solidFill>
                  <a:schemeClr val="accent2"/>
                </a:solidFill>
              </a:rPr>
              <a:t>W</a:t>
            </a:r>
            <a:r>
              <a:rPr lang="en-US" sz="1600" dirty="0" smtClean="0">
                <a:solidFill>
                  <a:schemeClr val="bg1"/>
                </a:solidFill>
              </a:rPr>
              <a:t>HZTWB15]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20564057">
            <a:off x="2124873" y="2779299"/>
            <a:ext cx="779549" cy="3237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 rot="8288123">
            <a:off x="4970582" y="1574892"/>
            <a:ext cx="779549" cy="31118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 rot="11146448">
            <a:off x="5512903" y="2667990"/>
            <a:ext cx="779549" cy="31673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rot="13236690">
            <a:off x="4702858" y="3453357"/>
            <a:ext cx="779549" cy="38787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499074" y="1507055"/>
            <a:ext cx="5448578" cy="1222365"/>
          </a:xfrm>
          <a:prstGeom prst="roundRect">
            <a:avLst/>
          </a:prstGeom>
          <a:ln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Find top-10 most similar patients out of 4000 patients under 2 hours</a:t>
            </a:r>
            <a:endParaRPr lang="en-US" sz="28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6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 animBg="1"/>
      <p:bldP spid="3" grpId="0" animBg="1"/>
      <p:bldP spid="9" grpId="0" animBg="1"/>
      <p:bldP spid="39" grpId="0" animBg="1"/>
      <p:bldP spid="40" grpId="0" animBg="1"/>
      <p:bldP spid="42" grpId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Mature is MPC?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0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2" y="3902150"/>
            <a:ext cx="3005336" cy="9813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8794" y="1425437"/>
            <a:ext cx="2466975" cy="7547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030" y="2545886"/>
            <a:ext cx="3630908" cy="6391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168" y="853034"/>
            <a:ext cx="3226607" cy="6128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6892" y="1583380"/>
            <a:ext cx="2108900" cy="8701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32" y="2384924"/>
            <a:ext cx="1943469" cy="8924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952" y="3277393"/>
            <a:ext cx="2947349" cy="6962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4644" y="2581894"/>
            <a:ext cx="3285601" cy="6252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94574" y="3530867"/>
            <a:ext cx="1661952" cy="12179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5317" y="3460392"/>
            <a:ext cx="1590553" cy="15905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96941" y="3673101"/>
            <a:ext cx="1428750" cy="9334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7177" y="1082178"/>
            <a:ext cx="1117028" cy="11170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381" y="126455"/>
            <a:ext cx="2409825" cy="12921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626" y="1578323"/>
            <a:ext cx="2788961" cy="795389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dirty="0" smtClean="0"/>
              <a:t>Does it work?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</a:t>
            </a:fld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1832" y="126455"/>
            <a:ext cx="9237755" cy="4924490"/>
            <a:chOff x="51832" y="126455"/>
            <a:chExt cx="9237755" cy="492449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1832" y="3902150"/>
              <a:ext cx="3005336" cy="981334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18794" y="1425437"/>
              <a:ext cx="2466975" cy="75470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06030" y="2545886"/>
              <a:ext cx="3630908" cy="639149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57168" y="853034"/>
              <a:ext cx="3226607" cy="612805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286892" y="1583380"/>
              <a:ext cx="2108900" cy="870148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1832" y="2384924"/>
              <a:ext cx="1943469" cy="892469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952" y="3277393"/>
              <a:ext cx="2947349" cy="696299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84644" y="2581894"/>
              <a:ext cx="3285601" cy="62522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194574" y="3530867"/>
              <a:ext cx="1661952" cy="121791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535317" y="3460392"/>
              <a:ext cx="1590553" cy="1590553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396941" y="3673101"/>
              <a:ext cx="1428750" cy="93345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7177" y="1082178"/>
              <a:ext cx="1117028" cy="1117028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4" cstate="hq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20381" y="126455"/>
              <a:ext cx="2409825" cy="129213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0626" y="1578323"/>
              <a:ext cx="2788961" cy="795389"/>
            </a:xfrm>
            <a:prstGeom prst="rect">
              <a:avLst/>
            </a:prstGeom>
          </p:spPr>
        </p:pic>
        <p:sp>
          <p:nvSpPr>
            <p:cNvPr id="36" name="Rounded Rectangle 35"/>
            <p:cNvSpPr/>
            <p:nvPr/>
          </p:nvSpPr>
          <p:spPr>
            <a:xfrm>
              <a:off x="2170606" y="1561566"/>
              <a:ext cx="4999729" cy="188304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3200" dirty="0" smtClean="0"/>
                <a:t>Single Point </a:t>
              </a:r>
              <a:r>
                <a:rPr lang="en-US" sz="3200" dirty="0"/>
                <a:t>of </a:t>
              </a:r>
              <a:r>
                <a:rPr lang="en-US" sz="3200" dirty="0" smtClean="0"/>
                <a:t>Failure</a:t>
              </a:r>
            </a:p>
            <a:p>
              <a:pPr>
                <a:lnSpc>
                  <a:spcPct val="90000"/>
                </a:lnSpc>
              </a:pPr>
              <a:endParaRPr lang="en-US" sz="900" dirty="0" smtClean="0"/>
            </a:p>
            <a:p>
              <a:pPr>
                <a:lnSpc>
                  <a:spcPct val="90000"/>
                </a:lnSpc>
              </a:pPr>
              <a:r>
                <a:rPr lang="en-US" sz="2800" dirty="0" smtClean="0"/>
                <a:t>- System </a:t>
              </a:r>
              <a:r>
                <a:rPr lang="en-US" sz="2800" dirty="0"/>
                <a:t>vulnerabilities</a:t>
              </a:r>
            </a:p>
            <a:p>
              <a:pPr>
                <a:lnSpc>
                  <a:spcPct val="90000"/>
                </a:lnSpc>
              </a:pPr>
              <a:r>
                <a:rPr lang="en-US" sz="2800" dirty="0" smtClean="0"/>
                <a:t>- Careless maintenance</a:t>
              </a:r>
              <a:endParaRPr lang="en-US" sz="2800" dirty="0"/>
            </a:p>
            <a:p>
              <a:pPr>
                <a:lnSpc>
                  <a:spcPct val="90000"/>
                </a:lnSpc>
              </a:pPr>
              <a:r>
                <a:rPr lang="en-US" sz="2800" dirty="0" smtClean="0"/>
                <a:t>- Insider </a:t>
              </a:r>
              <a:r>
                <a:rPr lang="en-US" sz="2800" dirty="0"/>
                <a:t>threat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050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485249">
            <a:off x="815390" y="663782"/>
            <a:ext cx="7242781" cy="4633530"/>
          </a:xfrm>
          <a:custGeom>
            <a:avLst/>
            <a:gdLst>
              <a:gd name="connsiteX0" fmla="*/ 0 w 4712044"/>
              <a:gd name="connsiteY0" fmla="*/ 3657600 h 3657600"/>
              <a:gd name="connsiteX1" fmla="*/ 2273644 w 4712044"/>
              <a:gd name="connsiteY1" fmla="*/ 2924432 h 3657600"/>
              <a:gd name="connsiteX2" fmla="*/ 2957384 w 4712044"/>
              <a:gd name="connsiteY2" fmla="*/ 963827 h 3657600"/>
              <a:gd name="connsiteX3" fmla="*/ 4712044 w 4712044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2044" h="3657600">
                <a:moveTo>
                  <a:pt x="0" y="3657600"/>
                </a:moveTo>
                <a:cubicBezTo>
                  <a:pt x="890373" y="3515497"/>
                  <a:pt x="1780747" y="3373394"/>
                  <a:pt x="2273644" y="2924432"/>
                </a:cubicBezTo>
                <a:cubicBezTo>
                  <a:pt x="2766541" y="2475470"/>
                  <a:pt x="2550984" y="1451232"/>
                  <a:pt x="2957384" y="963827"/>
                </a:cubicBezTo>
                <a:cubicBezTo>
                  <a:pt x="3363784" y="476422"/>
                  <a:pt x="4712044" y="0"/>
                  <a:pt x="471204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48689" y="4990509"/>
            <a:ext cx="8314267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08621" y="1110488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69688" y="1110488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292745" y="1110488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77812" y="768796"/>
            <a:ext cx="1286934" cy="52778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Initial </a:t>
            </a:r>
            <a:r>
              <a:rPr lang="en-US" dirty="0"/>
              <a:t>i</a:t>
            </a:r>
            <a:r>
              <a:rPr lang="en-US" dirty="0" smtClean="0"/>
              <a:t>nvention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1698374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Academic development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3573742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Real-world use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5630887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Widespread adoption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00" b="98800" l="1385" r="100000">
                        <a14:foregroundMark x1="73231" y1="67200" x2="73231" y2="67200"/>
                        <a14:foregroundMark x1="26308" y1="57600" x2="26308" y2="57600"/>
                        <a14:foregroundMark x1="16308" y1="35600" x2="16308" y2="35600"/>
                        <a14:foregroundMark x1="78000" y1="35600" x2="78000" y2="35600"/>
                        <a14:foregroundMark x1="40000" y1="53600" x2="40000" y2="53600"/>
                        <a14:foregroundMark x1="94769" y1="15200" x2="94769" y2="15200"/>
                        <a14:backgroundMark x1="50615" y1="58800" x2="50615" y2="5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4950" y="3770056"/>
            <a:ext cx="1606880" cy="61803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80" y="3045319"/>
            <a:ext cx="499516" cy="59779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121" y="3045319"/>
            <a:ext cx="499470" cy="59779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448" y="2196015"/>
            <a:ext cx="1248972" cy="50608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9218" y="1745644"/>
            <a:ext cx="2405044" cy="995442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779"/>
            <a:ext cx="8229600" cy="73152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(Simplified) Timeline for Public Key Cryptography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0882859" y="-5096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-35024" y="2737554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1977</a:t>
            </a:r>
            <a:endParaRPr 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3373095" y="3526736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1991</a:t>
            </a:r>
            <a:endParaRPr lang="en-US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4590921" y="2046730"/>
            <a:ext cx="5806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mtClean="0"/>
              <a:t>1993 - </a:t>
            </a: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6447014" y="1542405"/>
            <a:ext cx="11689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1996 to now: TLS</a:t>
            </a:r>
            <a:endParaRPr lang="en-US" sz="11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59" y="3923499"/>
            <a:ext cx="438523" cy="5937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50" y="3923499"/>
            <a:ext cx="457704" cy="5946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535" y="3920103"/>
            <a:ext cx="477439" cy="600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836" y="3614515"/>
            <a:ext cx="1690873" cy="116551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01365" y="4744288"/>
            <a:ext cx="14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Probabilistic Encryption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35024" y="3599867"/>
            <a:ext cx="2047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Diffie</a:t>
            </a:r>
            <a:r>
              <a:rPr lang="en-US" sz="1000" dirty="0" smtClean="0"/>
              <a:t>–Hellman key exchange</a:t>
            </a:r>
            <a:endParaRPr lang="en-US" sz="1000" dirty="0"/>
          </a:p>
        </p:txBody>
      </p:sp>
      <p:sp>
        <p:nvSpPr>
          <p:cNvPr id="28" name="TextBox 27"/>
          <p:cNvSpPr txBox="1"/>
          <p:nvPr/>
        </p:nvSpPr>
        <p:spPr>
          <a:xfrm>
            <a:off x="-26069" y="4483079"/>
            <a:ext cx="2047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RSA cryptosystem</a:t>
            </a:r>
            <a:endParaRPr lang="en-US" sz="10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3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9" grpId="0" animBg="1"/>
      <p:bldP spid="20" grpId="0" animBg="1"/>
      <p:bldP spid="21" grpId="0" animBg="1"/>
      <p:bldP spid="5" grpId="0"/>
      <p:bldP spid="25" grpId="0"/>
      <p:bldP spid="26" grpId="0"/>
      <p:bldP spid="27" grpId="0"/>
      <p:bldP spid="12" grpId="0"/>
      <p:bldP spid="6" grpId="0"/>
      <p:bldP spid="2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485249">
            <a:off x="805996" y="671277"/>
            <a:ext cx="7242781" cy="4633530"/>
          </a:xfrm>
          <a:custGeom>
            <a:avLst/>
            <a:gdLst>
              <a:gd name="connsiteX0" fmla="*/ 0 w 4712044"/>
              <a:gd name="connsiteY0" fmla="*/ 3657600 h 3657600"/>
              <a:gd name="connsiteX1" fmla="*/ 2273644 w 4712044"/>
              <a:gd name="connsiteY1" fmla="*/ 2924432 h 3657600"/>
              <a:gd name="connsiteX2" fmla="*/ 2957384 w 4712044"/>
              <a:gd name="connsiteY2" fmla="*/ 963827 h 3657600"/>
              <a:gd name="connsiteX3" fmla="*/ 4712044 w 4712044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2044" h="3657600">
                <a:moveTo>
                  <a:pt x="0" y="3657600"/>
                </a:moveTo>
                <a:cubicBezTo>
                  <a:pt x="890373" y="3515497"/>
                  <a:pt x="1780747" y="3373394"/>
                  <a:pt x="2273644" y="2924432"/>
                </a:cubicBezTo>
                <a:cubicBezTo>
                  <a:pt x="2766541" y="2475470"/>
                  <a:pt x="2550984" y="1451232"/>
                  <a:pt x="2957384" y="963827"/>
                </a:cubicBezTo>
                <a:cubicBezTo>
                  <a:pt x="3363784" y="476422"/>
                  <a:pt x="4712044" y="0"/>
                  <a:pt x="471204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39295" y="4998004"/>
            <a:ext cx="8314267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599227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60294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283351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85" y="3870517"/>
            <a:ext cx="1091971" cy="109197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5563" y="3608907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1986</a:t>
            </a:r>
            <a:endParaRPr lang="en-US" sz="1100" dirty="0"/>
          </a:p>
        </p:txBody>
      </p:sp>
      <p:sp>
        <p:nvSpPr>
          <p:cNvPr id="26" name="Rounded Rectangle 25"/>
          <p:cNvSpPr/>
          <p:nvPr/>
        </p:nvSpPr>
        <p:spPr>
          <a:xfrm>
            <a:off x="177812" y="768796"/>
            <a:ext cx="1286934" cy="52778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Initial </a:t>
            </a:r>
            <a:r>
              <a:rPr lang="en-US" dirty="0"/>
              <a:t>i</a:t>
            </a:r>
            <a:r>
              <a:rPr lang="en-US" dirty="0" smtClean="0"/>
              <a:t>nvention</a:t>
            </a:r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698374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Academic development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3573742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/>
              <a:t>Real-world use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630887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Widespread </a:t>
            </a:r>
            <a:r>
              <a:rPr lang="en-US" dirty="0"/>
              <a:t>adoption</a:t>
            </a:r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457200" y="2779"/>
            <a:ext cx="8229600" cy="73152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(Simplified) Timeline for Multi-Party Computation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374821" y="2631927"/>
            <a:ext cx="8311979" cy="103812"/>
          </a:xfrm>
          <a:prstGeom prst="rightArrow">
            <a:avLst>
              <a:gd name="adj1" fmla="val 50000"/>
              <a:gd name="adj2" fmla="val 1239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203622" y="2520780"/>
            <a:ext cx="0" cy="182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77250" y="274505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2008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21258" y="3063367"/>
            <a:ext cx="1964725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Sugar beet auction in </a:t>
            </a:r>
            <a:r>
              <a:rPr lang="en-US" dirty="0"/>
              <a:t>Denmark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997" y="3114389"/>
            <a:ext cx="1325961" cy="453618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4794422" y="2511502"/>
            <a:ext cx="0" cy="182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68050" y="272754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18" y="4636146"/>
            <a:ext cx="1145061" cy="3274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682" y="3561992"/>
            <a:ext cx="1157243" cy="271952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6402860" y="2499258"/>
            <a:ext cx="0" cy="182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076488" y="270705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1123" y="2984562"/>
            <a:ext cx="980497" cy="4344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6521" y="3482552"/>
            <a:ext cx="1172673" cy="3350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1181" y="1788462"/>
            <a:ext cx="801183" cy="46895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287236" y="2230260"/>
            <a:ext cx="1069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PROCEED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2265" y="1787637"/>
            <a:ext cx="801183" cy="46895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906492" y="2206328"/>
            <a:ext cx="99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Brandeis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6017" y="1746888"/>
            <a:ext cx="549884" cy="54988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457977" y="2226038"/>
            <a:ext cx="945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HECTOR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469" y="1735075"/>
            <a:ext cx="549884" cy="54988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130180" y="2245947"/>
            <a:ext cx="650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SPAR</a:t>
            </a:r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096" y="1732352"/>
            <a:ext cx="549884" cy="5498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99461" y="2206639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712" y="661771"/>
            <a:ext cx="928620" cy="9286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9573" y="3879644"/>
            <a:ext cx="374490" cy="35451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10211" y="3949149"/>
            <a:ext cx="169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Stealth Software Inc.</a:t>
            </a:r>
            <a:endParaRPr lang="en-US" sz="140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1353" y="4279859"/>
            <a:ext cx="1191793" cy="30414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761" y="801095"/>
            <a:ext cx="1174235" cy="68692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340" y="727719"/>
            <a:ext cx="1703614" cy="81540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70858" y="798739"/>
            <a:ext cx="1474689" cy="66870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2860" y="744381"/>
            <a:ext cx="1889915" cy="76087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0659" y="0"/>
            <a:ext cx="8715633" cy="731520"/>
          </a:xfrm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9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6" grpId="0"/>
      <p:bldP spid="21" grpId="0"/>
      <p:bldP spid="23" grpId="0"/>
      <p:bldP spid="27" grpId="0"/>
      <p:bldP spid="29" grpId="0"/>
      <p:bldP spid="31" grpId="0"/>
      <p:bldP spid="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 rot="485249">
            <a:off x="805996" y="671277"/>
            <a:ext cx="7242781" cy="4633530"/>
          </a:xfrm>
          <a:custGeom>
            <a:avLst/>
            <a:gdLst>
              <a:gd name="connsiteX0" fmla="*/ 0 w 4712044"/>
              <a:gd name="connsiteY0" fmla="*/ 3657600 h 3657600"/>
              <a:gd name="connsiteX1" fmla="*/ 2273644 w 4712044"/>
              <a:gd name="connsiteY1" fmla="*/ 2924432 h 3657600"/>
              <a:gd name="connsiteX2" fmla="*/ 2957384 w 4712044"/>
              <a:gd name="connsiteY2" fmla="*/ 963827 h 3657600"/>
              <a:gd name="connsiteX3" fmla="*/ 4712044 w 4712044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2044" h="3657600">
                <a:moveTo>
                  <a:pt x="0" y="3657600"/>
                </a:moveTo>
                <a:cubicBezTo>
                  <a:pt x="890373" y="3515497"/>
                  <a:pt x="1780747" y="3373394"/>
                  <a:pt x="2273644" y="2924432"/>
                </a:cubicBezTo>
                <a:cubicBezTo>
                  <a:pt x="2766541" y="2475470"/>
                  <a:pt x="2550984" y="1451232"/>
                  <a:pt x="2957384" y="963827"/>
                </a:cubicBezTo>
                <a:cubicBezTo>
                  <a:pt x="3363784" y="476422"/>
                  <a:pt x="4712044" y="0"/>
                  <a:pt x="471204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39295" y="4998004"/>
            <a:ext cx="8314267" cy="0"/>
          </a:xfrm>
          <a:prstGeom prst="line">
            <a:avLst/>
          </a:prstGeom>
          <a:ln w="1905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599227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360294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283351" y="1117983"/>
            <a:ext cx="0" cy="38800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840" y="3274368"/>
            <a:ext cx="652459" cy="6524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85" y="3870517"/>
            <a:ext cx="1091971" cy="1091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825" y="4560834"/>
            <a:ext cx="1119071" cy="3828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092" y="3270599"/>
            <a:ext cx="652459" cy="6524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523" y="3845937"/>
            <a:ext cx="1149695" cy="2701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523" y="4135534"/>
            <a:ext cx="1119071" cy="320054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306848" y="1519242"/>
            <a:ext cx="6314664" cy="1125839"/>
          </a:xfrm>
          <a:prstGeom prst="roundRect">
            <a:avLst/>
          </a:prstGeom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MPC is transitioning from real-world </a:t>
            </a:r>
            <a:r>
              <a:rPr lang="en-US" sz="2800" dirty="0"/>
              <a:t>use</a:t>
            </a:r>
          </a:p>
          <a:p>
            <a:pPr algn="ctr"/>
            <a:r>
              <a:rPr lang="en-US" sz="2800" dirty="0" smtClean="0"/>
              <a:t> to widespread adoption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5563" y="3608907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1986</a:t>
            </a:r>
            <a:endParaRPr lang="en-US" sz="1100" dirty="0"/>
          </a:p>
        </p:txBody>
      </p:sp>
      <p:sp>
        <p:nvSpPr>
          <p:cNvPr id="26" name="Rounded Rectangle 25"/>
          <p:cNvSpPr/>
          <p:nvPr/>
        </p:nvSpPr>
        <p:spPr>
          <a:xfrm>
            <a:off x="177812" y="768796"/>
            <a:ext cx="1286934" cy="52778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Initial </a:t>
            </a:r>
            <a:r>
              <a:rPr lang="en-US" dirty="0"/>
              <a:t>i</a:t>
            </a:r>
            <a:r>
              <a:rPr lang="en-US" dirty="0" smtClean="0"/>
              <a:t>nvention</a:t>
            </a:r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1698374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Academic development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3573742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/>
              <a:t>Real-world use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630887" y="771976"/>
            <a:ext cx="1514950" cy="52460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dirty="0" smtClean="0"/>
              <a:t>Widespread </a:t>
            </a:r>
            <a:r>
              <a:rPr lang="en-US" dirty="0"/>
              <a:t>adoption</a:t>
            </a:r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457200" y="2779"/>
            <a:ext cx="8229600" cy="73152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(Simplified) Timeline for Multi-Party Computation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2570694" y="3607802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2008 - 2015</a:t>
            </a:r>
            <a:endParaRPr lang="en-US" sz="1100" dirty="0"/>
          </a:p>
        </p:txBody>
      </p:sp>
      <p:sp>
        <p:nvSpPr>
          <p:cNvPr id="32" name="TextBox 31"/>
          <p:cNvSpPr txBox="1"/>
          <p:nvPr/>
        </p:nvSpPr>
        <p:spPr>
          <a:xfrm>
            <a:off x="4102136" y="3063752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mtClean="0"/>
              <a:t>2017</a:t>
            </a:r>
            <a:endParaRPr 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5271019" y="3406247"/>
            <a:ext cx="27703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US Higher Education Bill</a:t>
            </a:r>
          </a:p>
          <a:p>
            <a:r>
              <a:rPr lang="en-US" sz="1100" dirty="0" smtClean="0"/>
              <a:t>Commission </a:t>
            </a:r>
            <a:r>
              <a:rPr lang="en-US" sz="1100" dirty="0"/>
              <a:t>on Evidence-Based Policymaking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4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636536" y="4088689"/>
            <a:ext cx="3222414" cy="77602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1600" dirty="0"/>
              <a:t>- MPC based on new cryptographic </a:t>
            </a:r>
            <a:r>
              <a:rPr lang="en-US" sz="1600" dirty="0" smtClean="0"/>
              <a:t>assumptions, e.g., lattice-based</a:t>
            </a:r>
            <a:endParaRPr lang="en-US" sz="1600" dirty="0"/>
          </a:p>
          <a:p>
            <a:pPr>
              <a:lnSpc>
                <a:spcPct val="90000"/>
              </a:lnSpc>
            </a:pPr>
            <a:r>
              <a:rPr lang="en-US" sz="1600" dirty="0"/>
              <a:t>- MPC with controlled leakage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714440" y="3861771"/>
            <a:ext cx="2349540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Efficient Foundations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743627" y="2100835"/>
            <a:ext cx="142707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Deployability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539" y="2425563"/>
            <a:ext cx="986154" cy="908494"/>
          </a:xfrm>
          <a:prstGeom prst="rect">
            <a:avLst/>
          </a:prstGeom>
        </p:spPr>
      </p:pic>
      <p:sp>
        <p:nvSpPr>
          <p:cNvPr id="23" name="Rounded Rectangle 22"/>
          <p:cNvSpPr/>
          <p:nvPr/>
        </p:nvSpPr>
        <p:spPr>
          <a:xfrm>
            <a:off x="3636536" y="627170"/>
            <a:ext cx="3118411" cy="11488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en-US" sz="400" dirty="0" smtClean="0"/>
          </a:p>
          <a:p>
            <a:pPr>
              <a:lnSpc>
                <a:spcPct val="80000"/>
              </a:lnSpc>
            </a:pPr>
            <a:r>
              <a:rPr lang="en-US" sz="1600" dirty="0" smtClean="0"/>
              <a:t>Complex systems applying MPC to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- Machine Learning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- Databases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- Bioinformatics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- Medical applications</a:t>
            </a:r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3743628" y="409548"/>
            <a:ext cx="2221338" cy="27439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pc="-50" dirty="0" smtClean="0"/>
              <a:t>Real-world Applications</a:t>
            </a:r>
            <a:endParaRPr lang="en-US" spc="-50" dirty="0"/>
          </a:p>
        </p:txBody>
      </p:sp>
      <p:grpSp>
        <p:nvGrpSpPr>
          <p:cNvPr id="25" name="Group 24"/>
          <p:cNvGrpSpPr/>
          <p:nvPr/>
        </p:nvGrpSpPr>
        <p:grpSpPr>
          <a:xfrm>
            <a:off x="5115560" y="397501"/>
            <a:ext cx="3995519" cy="2416284"/>
            <a:chOff x="3697519" y="524656"/>
            <a:chExt cx="3205451" cy="1866275"/>
          </a:xfrm>
        </p:grpSpPr>
        <p:sp>
          <p:nvSpPr>
            <p:cNvPr id="26" name="Rectangle 25"/>
            <p:cNvSpPr/>
            <p:nvPr/>
          </p:nvSpPr>
          <p:spPr>
            <a:xfrm>
              <a:off x="3697519" y="524656"/>
              <a:ext cx="3205451" cy="18662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3806730" y="632034"/>
              <a:ext cx="3096240" cy="1651517"/>
              <a:chOff x="59190" y="356484"/>
              <a:chExt cx="8686877" cy="4633530"/>
            </a:xfrm>
          </p:grpSpPr>
          <p:sp>
            <p:nvSpPr>
              <p:cNvPr id="28" name="Freeform 27"/>
              <p:cNvSpPr/>
              <p:nvPr/>
            </p:nvSpPr>
            <p:spPr>
              <a:xfrm rot="485249">
                <a:off x="798501" y="356484"/>
                <a:ext cx="7242781" cy="4633530"/>
              </a:xfrm>
              <a:custGeom>
                <a:avLst/>
                <a:gdLst>
                  <a:gd name="connsiteX0" fmla="*/ 0 w 4712044"/>
                  <a:gd name="connsiteY0" fmla="*/ 3657600 h 3657600"/>
                  <a:gd name="connsiteX1" fmla="*/ 2273644 w 4712044"/>
                  <a:gd name="connsiteY1" fmla="*/ 2924432 h 3657600"/>
                  <a:gd name="connsiteX2" fmla="*/ 2957384 w 4712044"/>
                  <a:gd name="connsiteY2" fmla="*/ 963827 h 3657600"/>
                  <a:gd name="connsiteX3" fmla="*/ 4712044 w 4712044"/>
                  <a:gd name="connsiteY3" fmla="*/ 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2044" h="3657600">
                    <a:moveTo>
                      <a:pt x="0" y="3657600"/>
                    </a:moveTo>
                    <a:cubicBezTo>
                      <a:pt x="890373" y="3515497"/>
                      <a:pt x="1780747" y="3373394"/>
                      <a:pt x="2273644" y="2924432"/>
                    </a:cubicBezTo>
                    <a:cubicBezTo>
                      <a:pt x="2766541" y="2475470"/>
                      <a:pt x="2550984" y="1451232"/>
                      <a:pt x="2957384" y="963827"/>
                    </a:cubicBezTo>
                    <a:cubicBezTo>
                      <a:pt x="3363784" y="476422"/>
                      <a:pt x="4712044" y="0"/>
                      <a:pt x="4712044" y="0"/>
                    </a:cubicBez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350"/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>
                <a:off x="431800" y="4683211"/>
                <a:ext cx="8314267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591732" y="803190"/>
                <a:ext cx="0" cy="3880021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352799" y="803190"/>
                <a:ext cx="0" cy="3880021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5523338" y="821041"/>
                <a:ext cx="0" cy="3880021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ounded Rectangle 33"/>
              <p:cNvSpPr/>
              <p:nvPr/>
            </p:nvSpPr>
            <p:spPr>
              <a:xfrm>
                <a:off x="84948" y="415377"/>
                <a:ext cx="1398184" cy="451907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650" dirty="0"/>
                  <a:t>Initial </a:t>
                </a:r>
                <a:r>
                  <a:rPr lang="en-US" sz="650" dirty="0" smtClean="0"/>
                  <a:t>invention</a:t>
                </a:r>
                <a:endParaRPr lang="en-US" sz="650" dirty="0"/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1680647" y="412277"/>
                <a:ext cx="1616820" cy="4949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600" dirty="0"/>
                  <a:t>Academic development</a:t>
                </a: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3418874" y="412277"/>
                <a:ext cx="1780251" cy="455007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650" dirty="0"/>
                  <a:t>Real-world use</a:t>
                </a: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5614028" y="412277"/>
                <a:ext cx="1665352" cy="455007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en-US" sz="650" dirty="0" smtClean="0"/>
                  <a:t>Wide</a:t>
                </a:r>
                <a:r>
                  <a:rPr lang="en-US" altLang="zh-CN" sz="650" dirty="0" smtClean="0"/>
                  <a:t>s</a:t>
                </a:r>
                <a:r>
                  <a:rPr lang="en-US" sz="650" dirty="0" smtClean="0"/>
                  <a:t>pread </a:t>
                </a:r>
                <a:r>
                  <a:rPr lang="en-US" sz="650" dirty="0"/>
                  <a:t>adoption</a:t>
                </a:r>
              </a:p>
            </p:txBody>
          </p:sp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70880" y="2534337"/>
                <a:ext cx="652459" cy="652459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5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190" y="3555724"/>
                <a:ext cx="1091971" cy="1091971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6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3685" y="3522341"/>
                <a:ext cx="1119071" cy="382840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7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23132" y="2530568"/>
                <a:ext cx="652459" cy="652459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8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98372" y="4264921"/>
                <a:ext cx="1149695" cy="270178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9" cstate="screen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4807" y="3905181"/>
                <a:ext cx="1119071" cy="320054"/>
              </a:xfrm>
              <a:prstGeom prst="rect">
                <a:avLst/>
              </a:prstGeom>
            </p:spPr>
          </p:pic>
        </p:grp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7458" y="474564"/>
            <a:ext cx="569665" cy="56966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00" y="32952"/>
            <a:ext cx="2456632" cy="504110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00" y="810240"/>
            <a:ext cx="479936" cy="46797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785" y="1360719"/>
            <a:ext cx="2396068" cy="106625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728" y="166406"/>
            <a:ext cx="921527" cy="921527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453486" y="1046748"/>
            <a:ext cx="945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HECTOR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54</a:t>
            </a:fld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387083" y="2722591"/>
            <a:ext cx="24376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1977:</a:t>
            </a:r>
          </a:p>
          <a:p>
            <a:r>
              <a:rPr lang="en-US" sz="1500" dirty="0" smtClean="0"/>
              <a:t>Apple II: </a:t>
            </a:r>
            <a:r>
              <a:rPr lang="en-US" sz="1500" dirty="0"/>
              <a:t>1MHz, 4KB Memory</a:t>
            </a:r>
          </a:p>
        </p:txBody>
      </p:sp>
    </p:spTree>
    <p:extLst>
      <p:ext uri="{BB962C8B-B14F-4D97-AF65-F5344CB8AC3E}">
        <p14:creationId xmlns:p14="http://schemas.microsoft.com/office/powerpoint/2010/main" val="61735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49" grpId="0"/>
      <p:bldP spid="5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Differential P</a:t>
            </a:r>
            <a:r>
              <a:rPr lang="en-US" dirty="0" smtClean="0"/>
              <a:t>rivacy</a:t>
            </a:r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6330133" y="593996"/>
            <a:ext cx="2416714" cy="1452433"/>
            <a:chOff x="919265" y="673604"/>
            <a:chExt cx="7167554" cy="4307665"/>
          </a:xfrm>
        </p:grpSpPr>
        <p:grpSp>
          <p:nvGrpSpPr>
            <p:cNvPr id="4" name="Group 3"/>
            <p:cNvGrpSpPr/>
            <p:nvPr/>
          </p:nvGrpSpPr>
          <p:grpSpPr>
            <a:xfrm>
              <a:off x="919265" y="673604"/>
              <a:ext cx="7167554" cy="4307665"/>
              <a:chOff x="886313" y="706556"/>
              <a:chExt cx="7167554" cy="4307665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6313" y="2444383"/>
                <a:ext cx="1011767" cy="1011767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44752" y="706556"/>
                <a:ext cx="1001359" cy="1001359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8747" y="2310898"/>
                <a:ext cx="918642" cy="918642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66123" y="2109247"/>
                <a:ext cx="740833" cy="740833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8747" y="70655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0668" y="70655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8747" y="984478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0667" y="987408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8747" y="1262259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0668" y="1262259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8747" y="1540181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40667" y="1543111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0025" y="2257024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1946" y="2257024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0025" y="253494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1945" y="253787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0025" y="2812727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1946" y="2812727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0025" y="3090649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81945" y="3093579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71386" y="3832407"/>
                <a:ext cx="1181814" cy="1181814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3200" y="3831404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25121" y="3831404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3200" y="410932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25120" y="4112256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3200" y="4387107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25121" y="4387107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53200" y="4665029"/>
                <a:ext cx="271921" cy="271921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25120" y="4667959"/>
                <a:ext cx="271921" cy="271921"/>
              </a:xfrm>
              <a:prstGeom prst="rect">
                <a:avLst/>
              </a:prstGeom>
            </p:spPr>
          </p:pic>
        </p:grpSp>
        <p:sp>
          <p:nvSpPr>
            <p:cNvPr id="34" name="Cloud 33"/>
            <p:cNvSpPr/>
            <p:nvPr/>
          </p:nvSpPr>
          <p:spPr>
            <a:xfrm>
              <a:off x="3003602" y="1979139"/>
              <a:ext cx="2089030" cy="1187721"/>
            </a:xfrm>
            <a:prstGeom prst="clou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35" name="Right Arrow 34"/>
            <p:cNvSpPr/>
            <p:nvPr/>
          </p:nvSpPr>
          <p:spPr>
            <a:xfrm rot="20564057">
              <a:off x="2124873" y="2779299"/>
              <a:ext cx="779549" cy="32370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ight Arrow 35"/>
            <p:cNvSpPr/>
            <p:nvPr/>
          </p:nvSpPr>
          <p:spPr>
            <a:xfrm rot="8288123">
              <a:off x="4970582" y="1574892"/>
              <a:ext cx="779549" cy="31118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ight Arrow 36"/>
            <p:cNvSpPr/>
            <p:nvPr/>
          </p:nvSpPr>
          <p:spPr>
            <a:xfrm rot="11146448">
              <a:off x="5512903" y="2667990"/>
              <a:ext cx="779549" cy="31673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ight Arrow 37"/>
            <p:cNvSpPr/>
            <p:nvPr/>
          </p:nvSpPr>
          <p:spPr>
            <a:xfrm rot="13236690">
              <a:off x="4702858" y="3453357"/>
              <a:ext cx="779549" cy="38787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555037" y="2398962"/>
            <a:ext cx="2269090" cy="1234057"/>
            <a:chOff x="457200" y="677731"/>
            <a:chExt cx="7162800" cy="3895527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7352" y="1862129"/>
              <a:ext cx="457200" cy="45598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0152" y="1270793"/>
              <a:ext cx="457200" cy="455974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2746" y="2933870"/>
              <a:ext cx="457200" cy="454761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336" y="2039698"/>
              <a:ext cx="457200" cy="460877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" y="3388631"/>
              <a:ext cx="457200" cy="454775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8584" y="2635698"/>
              <a:ext cx="457200" cy="45476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8752" y="3770790"/>
              <a:ext cx="457200" cy="45720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457200" y="4151870"/>
              <a:ext cx="516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dirty="0" smtClean="0"/>
                <a:t>……</a:t>
              </a:r>
              <a:endParaRPr lang="en-US" dirty="0"/>
            </a:p>
          </p:txBody>
        </p:sp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7160" y="677731"/>
              <a:ext cx="2482840" cy="1005878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7160" y="3616018"/>
              <a:ext cx="2482840" cy="957240"/>
            </a:xfrm>
            <a:prstGeom prst="rect">
              <a:avLst/>
            </a:prstGeom>
          </p:spPr>
        </p:pic>
        <p:cxnSp>
          <p:nvCxnSpPr>
            <p:cNvPr id="50" name="Straight Arrow Connector 49"/>
            <p:cNvCxnSpPr/>
            <p:nvPr/>
          </p:nvCxnSpPr>
          <p:spPr>
            <a:xfrm flipV="1">
              <a:off x="2164868" y="1347280"/>
              <a:ext cx="2720170" cy="74184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2164868" y="2318110"/>
              <a:ext cx="2742124" cy="177652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ed Rectangle 51"/>
            <p:cNvSpPr/>
            <p:nvPr/>
          </p:nvSpPr>
          <p:spPr>
            <a:xfrm>
              <a:off x="2682891" y="1362237"/>
              <a:ext cx="1614617" cy="36574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7094" y="1234747"/>
              <a:ext cx="722447" cy="300742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2393" y="3010879"/>
              <a:ext cx="722447" cy="300742"/>
            </a:xfrm>
            <a:prstGeom prst="rect">
              <a:avLst/>
            </a:prstGeom>
          </p:spPr>
        </p:pic>
        <p:sp>
          <p:nvSpPr>
            <p:cNvPr id="55" name="Cloud 54"/>
            <p:cNvSpPr/>
            <p:nvPr/>
          </p:nvSpPr>
          <p:spPr>
            <a:xfrm>
              <a:off x="5329881" y="2194784"/>
              <a:ext cx="2034746" cy="929528"/>
            </a:xfrm>
            <a:prstGeom prst="clou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6" name="Right Arrow 55"/>
            <p:cNvSpPr/>
            <p:nvPr/>
          </p:nvSpPr>
          <p:spPr>
            <a:xfrm rot="16200000">
              <a:off x="6158682" y="3242359"/>
              <a:ext cx="380893" cy="21867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ight Arrow 56"/>
            <p:cNvSpPr/>
            <p:nvPr/>
          </p:nvSpPr>
          <p:spPr>
            <a:xfrm rot="5400000">
              <a:off x="6161352" y="1808969"/>
              <a:ext cx="380893" cy="21333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Rounded Rectangle 59"/>
          <p:cNvSpPr/>
          <p:nvPr/>
        </p:nvSpPr>
        <p:spPr>
          <a:xfrm>
            <a:off x="574647" y="1107767"/>
            <a:ext cx="3241589" cy="883813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400" dirty="0" smtClean="0"/>
              <a:t>MPC ensures private computation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2442177" y="2398962"/>
            <a:ext cx="3967732" cy="88381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dirty="0" smtClean="0"/>
              <a:t>What if the function reveals too </a:t>
            </a:r>
            <a:r>
              <a:rPr lang="en-US" sz="2400" smtClean="0"/>
              <a:t>much about </a:t>
            </a:r>
            <a:r>
              <a:rPr lang="en-US" sz="2400" dirty="0" smtClean="0"/>
              <a:t>inputs?</a:t>
            </a:r>
            <a:endParaRPr lang="en-US" sz="2400" dirty="0"/>
          </a:p>
        </p:txBody>
      </p:sp>
      <p:sp>
        <p:nvSpPr>
          <p:cNvPr id="62" name="Rectangle 61"/>
          <p:cNvSpPr/>
          <p:nvPr/>
        </p:nvSpPr>
        <p:spPr>
          <a:xfrm>
            <a:off x="433463" y="3361340"/>
            <a:ext cx="7985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Directions: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400" dirty="0" smtClean="0"/>
              <a:t>Theoretical </a:t>
            </a:r>
            <a:r>
              <a:rPr lang="en-US" sz="2400" dirty="0"/>
              <a:t>foundations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400" dirty="0"/>
              <a:t>Human understanding of differential </a:t>
            </a:r>
            <a:r>
              <a:rPr lang="en-US" sz="2400" dirty="0" smtClean="0"/>
              <a:t>privacy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400" dirty="0" smtClean="0"/>
              <a:t>Incorporate differential privacy with MPC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632"/>
            <a:ext cx="8229600" cy="349899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Programming languages and cryptography</a:t>
            </a:r>
          </a:p>
          <a:p>
            <a:pPr lvl="1"/>
            <a:r>
              <a:rPr lang="en-US" sz="2400" dirty="0" smtClean="0"/>
              <a:t>Automatic protocol optimization</a:t>
            </a:r>
          </a:p>
          <a:p>
            <a:pPr lvl="1"/>
            <a:r>
              <a:rPr lang="en-US" sz="2400" dirty="0" smtClean="0"/>
              <a:t>Proof synthesis</a:t>
            </a:r>
          </a:p>
          <a:p>
            <a:r>
              <a:rPr lang="en-US" sz="2800" dirty="0" smtClean="0"/>
              <a:t>Trusted hardware, e.g., SGX</a:t>
            </a:r>
          </a:p>
          <a:p>
            <a:pPr lvl="1"/>
            <a:r>
              <a:rPr lang="en-US" sz="2400" dirty="0" smtClean="0"/>
              <a:t>Use but not fully trust SGX</a:t>
            </a:r>
          </a:p>
          <a:p>
            <a:pPr lvl="1"/>
            <a:r>
              <a:rPr lang="en-US" sz="2400" dirty="0" smtClean="0"/>
              <a:t>Combine with MPC techniques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669" y="1196377"/>
            <a:ext cx="688132" cy="6862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9074" y="853229"/>
            <a:ext cx="688142" cy="6862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873" y="3628918"/>
            <a:ext cx="689977" cy="6862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671" y="2324954"/>
            <a:ext cx="686297" cy="6862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3652" y="1196377"/>
            <a:ext cx="690027" cy="6862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839" y="2324954"/>
            <a:ext cx="680821" cy="6862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712" y="4437700"/>
            <a:ext cx="689957" cy="6862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801" y="4437700"/>
            <a:ext cx="689977" cy="68629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164" y="3628918"/>
            <a:ext cx="686297" cy="686297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Adversarial Model</a:t>
            </a:r>
            <a:endParaRPr lang="en-US" sz="3200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352" y="1244697"/>
            <a:ext cx="567197" cy="56719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8227" y="2452379"/>
            <a:ext cx="567197" cy="56719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0531" y="3831706"/>
            <a:ext cx="567197" cy="567197"/>
          </a:xfrm>
          <a:prstGeom prst="rect">
            <a:avLst/>
          </a:prstGeom>
        </p:spPr>
      </p:pic>
      <p:cxnSp>
        <p:nvCxnSpPr>
          <p:cNvPr id="42" name="Straight Connector 41"/>
          <p:cNvCxnSpPr/>
          <p:nvPr/>
        </p:nvCxnSpPr>
        <p:spPr>
          <a:xfrm>
            <a:off x="5383145" y="1539528"/>
            <a:ext cx="1415516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383145" y="1539528"/>
            <a:ext cx="1699526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383145" y="1539528"/>
            <a:ext cx="1547015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83145" y="1539528"/>
            <a:ext cx="78652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4454777" y="1539528"/>
            <a:ext cx="92836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6839" y="1539528"/>
            <a:ext cx="1726306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421656" y="1539528"/>
            <a:ext cx="1961489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4109788" y="1539528"/>
            <a:ext cx="127335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 flipV="1">
            <a:off x="4109788" y="1539528"/>
            <a:ext cx="2688874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4109788" y="1539528"/>
            <a:ext cx="2972883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4109788" y="1539528"/>
            <a:ext cx="2820373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4109788" y="1539528"/>
            <a:ext cx="2059886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4109788" y="1539528"/>
            <a:ext cx="34498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656839" y="1539528"/>
            <a:ext cx="452948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421656" y="1539528"/>
            <a:ext cx="688132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421656" y="1882676"/>
            <a:ext cx="3377006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421656" y="2668105"/>
            <a:ext cx="3661015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3421656" y="2668105"/>
            <a:ext cx="3508505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421656" y="2668105"/>
            <a:ext cx="2748018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3421656" y="2668105"/>
            <a:ext cx="1033121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421656" y="2668105"/>
            <a:ext cx="235183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 flipV="1">
            <a:off x="3656839" y="3972070"/>
            <a:ext cx="797937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 flipV="1">
            <a:off x="3656839" y="3972070"/>
            <a:ext cx="2512835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656839" y="3972070"/>
            <a:ext cx="3273321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656839" y="2668105"/>
            <a:ext cx="3425832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3656839" y="1882676"/>
            <a:ext cx="3141822" cy="208939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4454777" y="4437703"/>
            <a:ext cx="1714898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4454777" y="3972070"/>
            <a:ext cx="2475384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4454777" y="2668105"/>
            <a:ext cx="2627894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4454777" y="1882676"/>
            <a:ext cx="2343885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6169674" y="1882676"/>
            <a:ext cx="628988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6169674" y="3972070"/>
            <a:ext cx="760486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6169674" y="2668105"/>
            <a:ext cx="912997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6930161" y="2668105"/>
            <a:ext cx="152510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6798662" y="1882676"/>
            <a:ext cx="284009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6" name="Picture 85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8434" y="4556800"/>
            <a:ext cx="567197" cy="567197"/>
          </a:xfrm>
          <a:prstGeom prst="rect">
            <a:avLst/>
          </a:prstGeom>
        </p:spPr>
      </p:pic>
      <p:sp>
        <p:nvSpPr>
          <p:cNvPr id="87" name="Rounded Rectangle 86"/>
          <p:cNvSpPr/>
          <p:nvPr/>
        </p:nvSpPr>
        <p:spPr>
          <a:xfrm>
            <a:off x="303372" y="695277"/>
            <a:ext cx="2064136" cy="45500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405643" y="695277"/>
            <a:ext cx="1959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solidFill>
                  <a:schemeClr val="bg1"/>
                </a:solidFill>
              </a:rPr>
              <a:t>Honest Majority</a:t>
            </a:r>
            <a:endParaRPr lang="en-US" sz="2000" dirty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58</a:t>
            </a:fld>
            <a:endParaRPr lang="en-US"/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283" y="4583178"/>
            <a:ext cx="567197" cy="567197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6854" y="4299580"/>
            <a:ext cx="567197" cy="567197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924" y="2463999"/>
            <a:ext cx="567197" cy="567197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676" y="1224770"/>
            <a:ext cx="567197" cy="567197"/>
          </a:xfrm>
          <a:prstGeom prst="rect">
            <a:avLst/>
          </a:prstGeom>
        </p:spPr>
      </p:pic>
      <p:sp>
        <p:nvSpPr>
          <p:cNvPr id="95" name="Rounded Rectangle 94"/>
          <p:cNvSpPr/>
          <p:nvPr/>
        </p:nvSpPr>
        <p:spPr>
          <a:xfrm>
            <a:off x="318394" y="1345636"/>
            <a:ext cx="1456676" cy="45500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74052" y="1357363"/>
            <a:ext cx="1959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solidFill>
                  <a:schemeClr val="bg1"/>
                </a:solidFill>
              </a:rPr>
              <a:t>All-but-one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7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/>
      <p:bldP spid="95" grpId="0" animBg="1"/>
      <p:bldP spid="9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Privacy-Preserving Recommender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7352" y="1862129"/>
            <a:ext cx="457200" cy="4559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152" y="1270793"/>
            <a:ext cx="457200" cy="4559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46" y="2933870"/>
            <a:ext cx="457200" cy="4547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36" y="2039698"/>
            <a:ext cx="457200" cy="4608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388631"/>
            <a:ext cx="457200" cy="4547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8584" y="2635698"/>
            <a:ext cx="457200" cy="4547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8752" y="3770790"/>
            <a:ext cx="457200" cy="4572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7200" y="4151870"/>
            <a:ext cx="51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mtClean="0"/>
              <a:t>……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7160" y="677731"/>
            <a:ext cx="2482840" cy="10058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7160" y="3616018"/>
            <a:ext cx="2482840" cy="957240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 flipV="1">
            <a:off x="2164868" y="1347280"/>
            <a:ext cx="2720170" cy="74184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164868" y="2318110"/>
            <a:ext cx="2742124" cy="177652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2682891" y="1362237"/>
            <a:ext cx="1614617" cy="3657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Movie ratings</a:t>
            </a:r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094" y="1234747"/>
            <a:ext cx="722447" cy="30074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393" y="3010879"/>
            <a:ext cx="722447" cy="300742"/>
          </a:xfrm>
          <a:prstGeom prst="rect">
            <a:avLst/>
          </a:prstGeom>
        </p:spPr>
      </p:pic>
      <p:sp>
        <p:nvSpPr>
          <p:cNvPr id="40" name="Cloud 39"/>
          <p:cNvSpPr/>
          <p:nvPr/>
        </p:nvSpPr>
        <p:spPr>
          <a:xfrm>
            <a:off x="5329881" y="2194784"/>
            <a:ext cx="2034746" cy="929528"/>
          </a:xfrm>
          <a:prstGeom prst="clou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Our system </a:t>
            </a:r>
            <a:r>
              <a:rPr lang="en-US" sz="1600" dirty="0" smtClean="0">
                <a:solidFill>
                  <a:schemeClr val="bg1"/>
                </a:solidFill>
              </a:rPr>
              <a:t>[</a:t>
            </a:r>
            <a:r>
              <a:rPr lang="en-US" sz="1600" dirty="0" smtClean="0"/>
              <a:t>N</a:t>
            </a:r>
            <a:r>
              <a:rPr lang="en-US" sz="1600" b="1" dirty="0" smtClean="0">
                <a:solidFill>
                  <a:schemeClr val="accent2"/>
                </a:solidFill>
              </a:rPr>
              <a:t>W</a:t>
            </a:r>
            <a:r>
              <a:rPr lang="en-US" sz="1600" dirty="0" smtClean="0"/>
              <a:t>IWTS</a:t>
            </a:r>
            <a:r>
              <a:rPr lang="en-US" sz="1600" dirty="0" smtClean="0">
                <a:solidFill>
                  <a:schemeClr val="bg1"/>
                </a:solidFill>
              </a:rPr>
              <a:t>15]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2" name="Right Arrow 41"/>
          <p:cNvSpPr/>
          <p:nvPr/>
        </p:nvSpPr>
        <p:spPr>
          <a:xfrm rot="16200000">
            <a:off x="6158682" y="3242359"/>
            <a:ext cx="380893" cy="21867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rot="5400000">
            <a:off x="6161352" y="1808969"/>
            <a:ext cx="380893" cy="21333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3745918" y="1968375"/>
            <a:ext cx="4816812" cy="843187"/>
          </a:xfrm>
          <a:prstGeom prst="roundRect">
            <a:avLst/>
          </a:prstGeom>
          <a:ln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Train million-sized data in a day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2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  <p:bldP spid="40" grpId="0" animBg="1"/>
      <p:bldP spid="42" grpId="0" animBg="1"/>
      <p:bldP spid="43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 </a:t>
            </a:r>
            <a:r>
              <a:rPr lang="en-US" dirty="0" smtClean="0"/>
              <a:t>Dream </a:t>
            </a:r>
            <a:r>
              <a:rPr lang="en-US" sz="3200" dirty="0" smtClean="0"/>
              <a:t>Functionality</a:t>
            </a:r>
            <a:endParaRPr lang="en-US" sz="3200" dirty="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523" y="1189502"/>
            <a:ext cx="688132" cy="6862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5928" y="846354"/>
            <a:ext cx="688142" cy="6862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27" y="3622043"/>
            <a:ext cx="689977" cy="6862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525" y="2318079"/>
            <a:ext cx="686297" cy="6862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506" y="1189502"/>
            <a:ext cx="690027" cy="6862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693" y="2318079"/>
            <a:ext cx="680821" cy="6862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566" y="4430825"/>
            <a:ext cx="689957" cy="6862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6655" y="4430825"/>
            <a:ext cx="689977" cy="68629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018" y="3622043"/>
            <a:ext cx="686297" cy="686297"/>
          </a:xfrm>
          <a:prstGeom prst="rect">
            <a:avLst/>
          </a:prstGeom>
        </p:spPr>
      </p:pic>
      <p:sp>
        <p:nvSpPr>
          <p:cNvPr id="95" name="Cloud 94"/>
          <p:cNvSpPr/>
          <p:nvPr/>
        </p:nvSpPr>
        <p:spPr>
          <a:xfrm>
            <a:off x="3436087" y="2401816"/>
            <a:ext cx="2123218" cy="1052321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/>
          </a:p>
          <a:p>
            <a:pPr algn="ctr">
              <a:lnSpc>
                <a:spcPts val="720"/>
              </a:lnSpc>
            </a:pPr>
            <a:r>
              <a:rPr lang="en-US" sz="1400" i="1" dirty="0" smtClean="0">
                <a:latin typeface="Times New Roman"/>
                <a:cs typeface="Times New Roman"/>
              </a:rPr>
              <a:t>y</a:t>
            </a:r>
            <a:r>
              <a:rPr lang="en-US" sz="1400" dirty="0" smtClean="0">
                <a:latin typeface="Times New Roman"/>
                <a:cs typeface="Times New Roman"/>
              </a:rPr>
              <a:t>=</a:t>
            </a:r>
            <a:r>
              <a:rPr lang="en-US" sz="1400" i="1" dirty="0" smtClean="0">
                <a:latin typeface="Times New Roman"/>
                <a:cs typeface="Times New Roman"/>
              </a:rPr>
              <a:t>f</a:t>
            </a:r>
            <a:r>
              <a:rPr lang="en-US" sz="1400" dirty="0" smtClean="0">
                <a:latin typeface="Times New Roman"/>
                <a:cs typeface="Times New Roman"/>
              </a:rPr>
              <a:t> (</a:t>
            </a:r>
            <a:r>
              <a:rPr lang="en-US" sz="1400" i="1" dirty="0" smtClean="0">
                <a:latin typeface="Times New Roman"/>
                <a:cs typeface="Times New Roman"/>
              </a:rPr>
              <a:t>x</a:t>
            </a:r>
            <a:r>
              <a:rPr lang="en-US" sz="1400" baseline="-25000" dirty="0" smtClean="0">
                <a:latin typeface="Times New Roman"/>
                <a:cs typeface="Times New Roman"/>
              </a:rPr>
              <a:t>1</a:t>
            </a:r>
            <a:r>
              <a:rPr lang="en-US" sz="1400" dirty="0" smtClean="0">
                <a:latin typeface="Times New Roman"/>
                <a:cs typeface="Times New Roman"/>
              </a:rPr>
              <a:t>,</a:t>
            </a:r>
            <a:r>
              <a:rPr lang="en-US" sz="1400" i="1" dirty="0" smtClean="0">
                <a:latin typeface="Times New Roman"/>
                <a:cs typeface="Times New Roman"/>
              </a:rPr>
              <a:t>x</a:t>
            </a:r>
            <a:r>
              <a:rPr lang="en-US" sz="1400" baseline="-25000" dirty="0" smtClean="0">
                <a:latin typeface="Times New Roman"/>
                <a:cs typeface="Times New Roman"/>
              </a:rPr>
              <a:t>2</a:t>
            </a:r>
            <a:r>
              <a:rPr lang="en-US" sz="1400" dirty="0" smtClean="0">
                <a:latin typeface="Times New Roman"/>
                <a:cs typeface="Times New Roman"/>
              </a:rPr>
              <a:t>,</a:t>
            </a:r>
            <a:r>
              <a:rPr lang="is-IS" sz="1400" dirty="0" smtClean="0">
                <a:latin typeface="Times New Roman"/>
                <a:cs typeface="Times New Roman"/>
              </a:rPr>
              <a:t>…,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  <a:r>
              <a:rPr lang="en-US" sz="1400" i="1" dirty="0" smtClean="0">
                <a:latin typeface="Times New Roman"/>
                <a:cs typeface="Times New Roman"/>
              </a:rPr>
              <a:t>x</a:t>
            </a:r>
            <a:r>
              <a:rPr lang="en-US" sz="1400" baseline="-25000" dirty="0" smtClean="0">
                <a:latin typeface="Times New Roman"/>
                <a:cs typeface="Times New Roman"/>
              </a:rPr>
              <a:t>9</a:t>
            </a:r>
            <a:r>
              <a:rPr lang="en-US" sz="1400" dirty="0" smtClean="0">
                <a:latin typeface="Times New Roman"/>
                <a:cs typeface="Times New Roman"/>
              </a:rPr>
              <a:t>)</a:t>
            </a:r>
            <a:endParaRPr lang="en-US" sz="900" dirty="0">
              <a:latin typeface="Times New Roman"/>
              <a:cs typeface="Times New Roman"/>
            </a:endParaRPr>
          </a:p>
        </p:txBody>
      </p:sp>
      <p:sp>
        <p:nvSpPr>
          <p:cNvPr id="96" name="Right Arrow 95"/>
          <p:cNvSpPr/>
          <p:nvPr/>
        </p:nvSpPr>
        <p:spPr>
          <a:xfrm rot="540448">
            <a:off x="2680644" y="263944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ight Arrow 96"/>
          <p:cNvSpPr/>
          <p:nvPr/>
        </p:nvSpPr>
        <p:spPr>
          <a:xfrm rot="2922901">
            <a:off x="3278522" y="2027310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ight Arrow 97"/>
          <p:cNvSpPr/>
          <p:nvPr/>
        </p:nvSpPr>
        <p:spPr>
          <a:xfrm rot="5747062">
            <a:off x="4333097" y="184676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ight Arrow 98"/>
          <p:cNvSpPr/>
          <p:nvPr/>
        </p:nvSpPr>
        <p:spPr>
          <a:xfrm rot="7507117">
            <a:off x="5422121" y="203854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ight Arrow 99"/>
          <p:cNvSpPr/>
          <p:nvPr/>
        </p:nvSpPr>
        <p:spPr>
          <a:xfrm rot="10471035">
            <a:off x="5666637" y="273605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ight Arrow 100"/>
          <p:cNvSpPr/>
          <p:nvPr/>
        </p:nvSpPr>
        <p:spPr>
          <a:xfrm rot="12523350">
            <a:off x="5490647" y="3452174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ight Arrow 101"/>
          <p:cNvSpPr/>
          <p:nvPr/>
        </p:nvSpPr>
        <p:spPr>
          <a:xfrm rot="14495174">
            <a:off x="4884190" y="3856566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ight Arrow 102"/>
          <p:cNvSpPr/>
          <p:nvPr/>
        </p:nvSpPr>
        <p:spPr>
          <a:xfrm rot="17297013">
            <a:off x="3711451" y="3922261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ight Arrow 103"/>
          <p:cNvSpPr/>
          <p:nvPr/>
        </p:nvSpPr>
        <p:spPr>
          <a:xfrm rot="19299042">
            <a:off x="2833928" y="3466815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613408" y="1821929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1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647332" y="1840477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773900" y="2072415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3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914810" y="2858904"/>
            <a:ext cx="392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4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610304" y="3558833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5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822769" y="3923764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6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613408" y="3870477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794648" y="3236587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8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812410" y="2323605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4692" y="2154395"/>
            <a:ext cx="908332" cy="9083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41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1" uiExpand="1" build="allAtOnce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523" y="1189502"/>
            <a:ext cx="688132" cy="6862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5928" y="846354"/>
            <a:ext cx="688142" cy="6862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27" y="3622043"/>
            <a:ext cx="689977" cy="6862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525" y="2318079"/>
            <a:ext cx="686297" cy="6862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506" y="1189502"/>
            <a:ext cx="690027" cy="6862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693" y="2318079"/>
            <a:ext cx="680821" cy="6862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566" y="4430825"/>
            <a:ext cx="689957" cy="6862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6655" y="4430825"/>
            <a:ext cx="689977" cy="68629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018" y="3622043"/>
            <a:ext cx="686297" cy="686297"/>
          </a:xfrm>
          <a:prstGeom prst="rect">
            <a:avLst/>
          </a:prstGeom>
        </p:spPr>
      </p:pic>
      <p:sp>
        <p:nvSpPr>
          <p:cNvPr id="95" name="Cloud 94"/>
          <p:cNvSpPr/>
          <p:nvPr/>
        </p:nvSpPr>
        <p:spPr>
          <a:xfrm>
            <a:off x="3436087" y="2401816"/>
            <a:ext cx="2123218" cy="1052321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/>
          </a:p>
          <a:p>
            <a:pPr algn="ctr">
              <a:lnSpc>
                <a:spcPts val="720"/>
              </a:lnSpc>
            </a:pPr>
            <a:r>
              <a:rPr lang="en-US" sz="1400" i="1" dirty="0">
                <a:latin typeface="Times New Roman"/>
                <a:cs typeface="Times New Roman"/>
              </a:rPr>
              <a:t>y</a:t>
            </a:r>
            <a:r>
              <a:rPr lang="en-US" sz="1400" dirty="0">
                <a:latin typeface="Times New Roman"/>
                <a:cs typeface="Times New Roman"/>
              </a:rPr>
              <a:t>=</a:t>
            </a:r>
            <a:r>
              <a:rPr lang="en-US" sz="1400" i="1" dirty="0">
                <a:latin typeface="Times New Roman"/>
                <a:cs typeface="Times New Roman"/>
              </a:rPr>
              <a:t>f</a:t>
            </a:r>
            <a:r>
              <a:rPr lang="en-US" sz="1400" dirty="0">
                <a:latin typeface="Times New Roman"/>
                <a:cs typeface="Times New Roman"/>
              </a:rPr>
              <a:t> (</a:t>
            </a:r>
            <a:r>
              <a:rPr lang="en-US" sz="1400" i="1" dirty="0">
                <a:latin typeface="Times New Roman"/>
                <a:cs typeface="Times New Roman"/>
              </a:rPr>
              <a:t>x</a:t>
            </a:r>
            <a:r>
              <a:rPr lang="en-US" sz="1400" baseline="-25000" dirty="0">
                <a:latin typeface="Times New Roman"/>
                <a:cs typeface="Times New Roman"/>
              </a:rPr>
              <a:t>1</a:t>
            </a:r>
            <a:r>
              <a:rPr lang="en-US" sz="1400" dirty="0">
                <a:latin typeface="Times New Roman"/>
                <a:cs typeface="Times New Roman"/>
              </a:rPr>
              <a:t>,</a:t>
            </a:r>
            <a:r>
              <a:rPr lang="en-US" sz="1400" i="1" dirty="0">
                <a:latin typeface="Times New Roman"/>
                <a:cs typeface="Times New Roman"/>
              </a:rPr>
              <a:t>x</a:t>
            </a:r>
            <a:r>
              <a:rPr lang="en-US" sz="1400" baseline="-25000" dirty="0">
                <a:latin typeface="Times New Roman"/>
                <a:cs typeface="Times New Roman"/>
              </a:rPr>
              <a:t>2</a:t>
            </a:r>
            <a:r>
              <a:rPr lang="en-US" sz="1400" dirty="0">
                <a:latin typeface="Times New Roman"/>
                <a:cs typeface="Times New Roman"/>
              </a:rPr>
              <a:t>,</a:t>
            </a:r>
            <a:r>
              <a:rPr lang="is-IS" sz="1400" dirty="0">
                <a:latin typeface="Times New Roman"/>
                <a:cs typeface="Times New Roman"/>
              </a:rPr>
              <a:t>…,</a:t>
            </a:r>
            <a:r>
              <a:rPr lang="en-US" sz="1400" dirty="0">
                <a:latin typeface="Times New Roman"/>
                <a:cs typeface="Times New Roman"/>
              </a:rPr>
              <a:t> </a:t>
            </a:r>
            <a:r>
              <a:rPr lang="en-US" sz="1400" i="1" dirty="0">
                <a:latin typeface="Times New Roman"/>
                <a:cs typeface="Times New Roman"/>
              </a:rPr>
              <a:t>x</a:t>
            </a:r>
            <a:r>
              <a:rPr lang="en-US" sz="1400" baseline="-25000" dirty="0">
                <a:latin typeface="Times New Roman"/>
                <a:cs typeface="Times New Roman"/>
              </a:rPr>
              <a:t>9</a:t>
            </a:r>
            <a:r>
              <a:rPr lang="en-US" sz="1400" dirty="0"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96" name="Right Arrow 95"/>
          <p:cNvSpPr/>
          <p:nvPr/>
        </p:nvSpPr>
        <p:spPr>
          <a:xfrm rot="11340448">
            <a:off x="2680644" y="263944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ight Arrow 96"/>
          <p:cNvSpPr/>
          <p:nvPr/>
        </p:nvSpPr>
        <p:spPr>
          <a:xfrm rot="13722901">
            <a:off x="3278522" y="2027310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ight Arrow 97"/>
          <p:cNvSpPr/>
          <p:nvPr/>
        </p:nvSpPr>
        <p:spPr>
          <a:xfrm rot="16547062">
            <a:off x="4333097" y="184676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ight Arrow 98"/>
          <p:cNvSpPr/>
          <p:nvPr/>
        </p:nvSpPr>
        <p:spPr>
          <a:xfrm rot="18307117">
            <a:off x="5422121" y="203854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ight Arrow 99"/>
          <p:cNvSpPr/>
          <p:nvPr/>
        </p:nvSpPr>
        <p:spPr>
          <a:xfrm rot="21271035">
            <a:off x="5666637" y="2736058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ight Arrow 100"/>
          <p:cNvSpPr/>
          <p:nvPr/>
        </p:nvSpPr>
        <p:spPr>
          <a:xfrm rot="1723350">
            <a:off x="5490647" y="3452174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ight Arrow 101"/>
          <p:cNvSpPr/>
          <p:nvPr/>
        </p:nvSpPr>
        <p:spPr>
          <a:xfrm rot="3695174">
            <a:off x="4884190" y="3856566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ight Arrow 102"/>
          <p:cNvSpPr/>
          <p:nvPr/>
        </p:nvSpPr>
        <p:spPr>
          <a:xfrm rot="6497013">
            <a:off x="3711451" y="3922261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ight Arrow 103"/>
          <p:cNvSpPr/>
          <p:nvPr/>
        </p:nvSpPr>
        <p:spPr>
          <a:xfrm rot="8499042">
            <a:off x="2833928" y="3466815"/>
            <a:ext cx="608434" cy="2129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613404" y="1821929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647328" y="1840477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773899" y="2072415"/>
            <a:ext cx="31276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y</a:t>
            </a:r>
            <a:endParaRPr lang="en-US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914807" y="2858904"/>
            <a:ext cx="31276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y</a:t>
            </a:r>
            <a:endParaRPr lang="en-US" baseline="-25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610300" y="3558833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22765" y="3923764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613404" y="3870477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794644" y="3236587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812406" y="2323605"/>
            <a:ext cx="3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y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A </a:t>
            </a:r>
            <a:r>
              <a:rPr lang="en-US" sz="3200" dirty="0" smtClean="0"/>
              <a:t>Dream </a:t>
            </a:r>
            <a:r>
              <a:rPr lang="en-US" sz="3200" dirty="0"/>
              <a:t>Functionality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4692" y="2154395"/>
            <a:ext cx="908332" cy="908332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6302216" y="672764"/>
            <a:ext cx="2747802" cy="949192"/>
          </a:xfrm>
          <a:prstGeom prst="cloudCallout">
            <a:avLst>
              <a:gd name="adj1" fmla="val -43115"/>
              <a:gd name="adj2" fmla="val 785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</a:t>
            </a:r>
            <a:r>
              <a:rPr lang="en-US" sz="1600" dirty="0" smtClean="0"/>
              <a:t>o party learns any </a:t>
            </a:r>
            <a:r>
              <a:rPr lang="en-US" sz="1600" smtClean="0"/>
              <a:t>other party’s input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96"/>
            <a:ext cx="8229600" cy="731520"/>
          </a:xfrm>
        </p:spPr>
        <p:txBody>
          <a:bodyPr>
            <a:normAutofit/>
          </a:bodyPr>
          <a:lstStyle/>
          <a:p>
            <a:r>
              <a:rPr lang="en-US" sz="3200" dirty="0"/>
              <a:t>Secure Multi-party Computation (MPC)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669" y="1196378"/>
            <a:ext cx="688132" cy="6862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9074" y="853230"/>
            <a:ext cx="688142" cy="6862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869" y="3628919"/>
            <a:ext cx="689977" cy="6862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670" y="2324955"/>
            <a:ext cx="686297" cy="6862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3648" y="1196378"/>
            <a:ext cx="690027" cy="6862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835" y="2324955"/>
            <a:ext cx="680821" cy="6862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708" y="4437701"/>
            <a:ext cx="689957" cy="6862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797" y="4437701"/>
            <a:ext cx="689977" cy="68629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160" y="3628919"/>
            <a:ext cx="686297" cy="686297"/>
          </a:xfrm>
          <a:prstGeom prst="rect">
            <a:avLst/>
          </a:prstGeom>
        </p:spPr>
      </p:pic>
      <p:cxnSp>
        <p:nvCxnSpPr>
          <p:cNvPr id="59" name="Straight Connector 58"/>
          <p:cNvCxnSpPr>
            <a:stCxn id="50" idx="2"/>
            <a:endCxn id="53" idx="2"/>
          </p:cNvCxnSpPr>
          <p:nvPr/>
        </p:nvCxnSpPr>
        <p:spPr>
          <a:xfrm>
            <a:off x="5383145" y="1539529"/>
            <a:ext cx="1415516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50" idx="2"/>
            <a:endCxn id="52" idx="1"/>
          </p:cNvCxnSpPr>
          <p:nvPr/>
        </p:nvCxnSpPr>
        <p:spPr>
          <a:xfrm>
            <a:off x="5383145" y="1539529"/>
            <a:ext cx="1699526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50" idx="2"/>
            <a:endCxn id="57" idx="1"/>
          </p:cNvCxnSpPr>
          <p:nvPr/>
        </p:nvCxnSpPr>
        <p:spPr>
          <a:xfrm>
            <a:off x="5383145" y="1539529"/>
            <a:ext cx="1547015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50" idx="2"/>
            <a:endCxn id="55" idx="0"/>
          </p:cNvCxnSpPr>
          <p:nvPr/>
        </p:nvCxnSpPr>
        <p:spPr>
          <a:xfrm>
            <a:off x="5383145" y="1539529"/>
            <a:ext cx="78652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56" idx="0"/>
          </p:cNvCxnSpPr>
          <p:nvPr/>
        </p:nvCxnSpPr>
        <p:spPr>
          <a:xfrm flipH="1">
            <a:off x="4454777" y="1539529"/>
            <a:ext cx="92836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0" idx="2"/>
            <a:endCxn id="51" idx="3"/>
          </p:cNvCxnSpPr>
          <p:nvPr/>
        </p:nvCxnSpPr>
        <p:spPr>
          <a:xfrm flipH="1">
            <a:off x="3656839" y="1539529"/>
            <a:ext cx="1726306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50" idx="2"/>
            <a:endCxn id="54" idx="3"/>
          </p:cNvCxnSpPr>
          <p:nvPr/>
        </p:nvCxnSpPr>
        <p:spPr>
          <a:xfrm flipH="1">
            <a:off x="3421656" y="1539529"/>
            <a:ext cx="1961489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0" idx="2"/>
            <a:endCxn id="49" idx="3"/>
          </p:cNvCxnSpPr>
          <p:nvPr/>
        </p:nvCxnSpPr>
        <p:spPr>
          <a:xfrm flipH="1">
            <a:off x="4109788" y="1539529"/>
            <a:ext cx="127335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53" idx="2"/>
            <a:endCxn id="49" idx="3"/>
          </p:cNvCxnSpPr>
          <p:nvPr/>
        </p:nvCxnSpPr>
        <p:spPr>
          <a:xfrm flipH="1" flipV="1">
            <a:off x="4109788" y="1539529"/>
            <a:ext cx="2688874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2" idx="1"/>
            <a:endCxn id="49" idx="3"/>
          </p:cNvCxnSpPr>
          <p:nvPr/>
        </p:nvCxnSpPr>
        <p:spPr>
          <a:xfrm flipH="1" flipV="1">
            <a:off x="4109788" y="1539529"/>
            <a:ext cx="2972883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49" idx="3"/>
          </p:cNvCxnSpPr>
          <p:nvPr/>
        </p:nvCxnSpPr>
        <p:spPr>
          <a:xfrm flipH="1" flipV="1">
            <a:off x="4109788" y="1539529"/>
            <a:ext cx="2820373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55" idx="0"/>
            <a:endCxn id="49" idx="3"/>
          </p:cNvCxnSpPr>
          <p:nvPr/>
        </p:nvCxnSpPr>
        <p:spPr>
          <a:xfrm flipH="1" flipV="1">
            <a:off x="4109788" y="1539529"/>
            <a:ext cx="2059886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56" idx="0"/>
            <a:endCxn id="49" idx="3"/>
          </p:cNvCxnSpPr>
          <p:nvPr/>
        </p:nvCxnSpPr>
        <p:spPr>
          <a:xfrm flipH="1" flipV="1">
            <a:off x="4109788" y="1539529"/>
            <a:ext cx="34498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51" idx="3"/>
            <a:endCxn id="49" idx="3"/>
          </p:cNvCxnSpPr>
          <p:nvPr/>
        </p:nvCxnSpPr>
        <p:spPr>
          <a:xfrm flipV="1">
            <a:off x="3656839" y="1539529"/>
            <a:ext cx="452948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54" idx="3"/>
            <a:endCxn id="49" idx="3"/>
          </p:cNvCxnSpPr>
          <p:nvPr/>
        </p:nvCxnSpPr>
        <p:spPr>
          <a:xfrm flipV="1">
            <a:off x="3421656" y="1539529"/>
            <a:ext cx="688132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54" idx="3"/>
            <a:endCxn id="53" idx="2"/>
          </p:cNvCxnSpPr>
          <p:nvPr/>
        </p:nvCxnSpPr>
        <p:spPr>
          <a:xfrm flipV="1">
            <a:off x="3421656" y="1882677"/>
            <a:ext cx="3377006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54" idx="3"/>
            <a:endCxn id="52" idx="1"/>
          </p:cNvCxnSpPr>
          <p:nvPr/>
        </p:nvCxnSpPr>
        <p:spPr>
          <a:xfrm>
            <a:off x="3421656" y="2668106"/>
            <a:ext cx="3661015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54" idx="3"/>
            <a:endCxn id="57" idx="1"/>
          </p:cNvCxnSpPr>
          <p:nvPr/>
        </p:nvCxnSpPr>
        <p:spPr>
          <a:xfrm>
            <a:off x="3421656" y="2668106"/>
            <a:ext cx="3508505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54" idx="3"/>
            <a:endCxn id="55" idx="0"/>
          </p:cNvCxnSpPr>
          <p:nvPr/>
        </p:nvCxnSpPr>
        <p:spPr>
          <a:xfrm>
            <a:off x="3421656" y="2668106"/>
            <a:ext cx="2748018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54" idx="3"/>
            <a:endCxn id="56" idx="0"/>
          </p:cNvCxnSpPr>
          <p:nvPr/>
        </p:nvCxnSpPr>
        <p:spPr>
          <a:xfrm>
            <a:off x="3421656" y="2668106"/>
            <a:ext cx="1033121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54" idx="3"/>
            <a:endCxn id="51" idx="3"/>
          </p:cNvCxnSpPr>
          <p:nvPr/>
        </p:nvCxnSpPr>
        <p:spPr>
          <a:xfrm>
            <a:off x="3421656" y="2668106"/>
            <a:ext cx="235183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56" idx="0"/>
            <a:endCxn id="51" idx="3"/>
          </p:cNvCxnSpPr>
          <p:nvPr/>
        </p:nvCxnSpPr>
        <p:spPr>
          <a:xfrm flipH="1" flipV="1">
            <a:off x="3656839" y="3972071"/>
            <a:ext cx="797937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55" idx="0"/>
            <a:endCxn id="51" idx="3"/>
          </p:cNvCxnSpPr>
          <p:nvPr/>
        </p:nvCxnSpPr>
        <p:spPr>
          <a:xfrm flipH="1" flipV="1">
            <a:off x="3656839" y="3972071"/>
            <a:ext cx="2512835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57" idx="1"/>
            <a:endCxn id="51" idx="3"/>
          </p:cNvCxnSpPr>
          <p:nvPr/>
        </p:nvCxnSpPr>
        <p:spPr>
          <a:xfrm flipH="1">
            <a:off x="3656839" y="3972071"/>
            <a:ext cx="3273321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52" idx="1"/>
            <a:endCxn id="51" idx="3"/>
          </p:cNvCxnSpPr>
          <p:nvPr/>
        </p:nvCxnSpPr>
        <p:spPr>
          <a:xfrm flipH="1">
            <a:off x="3656839" y="2668106"/>
            <a:ext cx="3425832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53" idx="2"/>
            <a:endCxn id="51" idx="3"/>
          </p:cNvCxnSpPr>
          <p:nvPr/>
        </p:nvCxnSpPr>
        <p:spPr>
          <a:xfrm flipH="1">
            <a:off x="3656839" y="1882677"/>
            <a:ext cx="3141822" cy="208939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55" idx="0"/>
            <a:endCxn id="56" idx="0"/>
          </p:cNvCxnSpPr>
          <p:nvPr/>
        </p:nvCxnSpPr>
        <p:spPr>
          <a:xfrm flipH="1">
            <a:off x="4454777" y="4437704"/>
            <a:ext cx="1714898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57" idx="1"/>
            <a:endCxn id="56" idx="0"/>
          </p:cNvCxnSpPr>
          <p:nvPr/>
        </p:nvCxnSpPr>
        <p:spPr>
          <a:xfrm flipH="1">
            <a:off x="4454777" y="3972071"/>
            <a:ext cx="2475384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52" idx="1"/>
            <a:endCxn id="56" idx="0"/>
          </p:cNvCxnSpPr>
          <p:nvPr/>
        </p:nvCxnSpPr>
        <p:spPr>
          <a:xfrm flipH="1">
            <a:off x="4454777" y="2668106"/>
            <a:ext cx="2627894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53" idx="2"/>
            <a:endCxn id="56" idx="0"/>
          </p:cNvCxnSpPr>
          <p:nvPr/>
        </p:nvCxnSpPr>
        <p:spPr>
          <a:xfrm flipH="1">
            <a:off x="4454777" y="1882677"/>
            <a:ext cx="2343885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53" idx="2"/>
            <a:endCxn id="55" idx="0"/>
          </p:cNvCxnSpPr>
          <p:nvPr/>
        </p:nvCxnSpPr>
        <p:spPr>
          <a:xfrm flipH="1">
            <a:off x="6169674" y="1882677"/>
            <a:ext cx="628988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57" idx="1"/>
            <a:endCxn id="55" idx="0"/>
          </p:cNvCxnSpPr>
          <p:nvPr/>
        </p:nvCxnSpPr>
        <p:spPr>
          <a:xfrm flipH="1">
            <a:off x="6169674" y="3972071"/>
            <a:ext cx="760486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52" idx="1"/>
            <a:endCxn id="55" idx="0"/>
          </p:cNvCxnSpPr>
          <p:nvPr/>
        </p:nvCxnSpPr>
        <p:spPr>
          <a:xfrm flipH="1">
            <a:off x="6169674" y="2668106"/>
            <a:ext cx="912997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52" idx="1"/>
            <a:endCxn id="57" idx="1"/>
          </p:cNvCxnSpPr>
          <p:nvPr/>
        </p:nvCxnSpPr>
        <p:spPr>
          <a:xfrm flipH="1">
            <a:off x="6930161" y="2668106"/>
            <a:ext cx="152510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52" idx="1"/>
            <a:endCxn id="53" idx="2"/>
          </p:cNvCxnSpPr>
          <p:nvPr/>
        </p:nvCxnSpPr>
        <p:spPr>
          <a:xfrm flipH="1" flipV="1">
            <a:off x="6798662" y="1882677"/>
            <a:ext cx="284009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984437" y="1011712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1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27216" y="925427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070211" y="1499757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3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462328" y="2874570"/>
            <a:ext cx="392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4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98661" y="4130550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5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526661" y="4589474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6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876100" y="4315216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880461" y="3309506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 smtClean="0">
                <a:latin typeface="Times New Roman"/>
                <a:cs typeface="Times New Roman"/>
              </a:rPr>
              <a:t>8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095924" y="2048258"/>
            <a:ext cx="39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baseline="-25000" dirty="0">
                <a:latin typeface="Times New Roman"/>
                <a:cs typeface="Times New Roman"/>
              </a:rPr>
              <a:t>9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19189" y="612202"/>
            <a:ext cx="2183544" cy="1854648"/>
            <a:chOff x="1977693" y="846354"/>
            <a:chExt cx="5028129" cy="4270768"/>
          </a:xfrm>
        </p:grpSpPr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8523" y="1189502"/>
              <a:ext cx="688132" cy="686297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5928" y="846354"/>
              <a:ext cx="688142" cy="686297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3727" y="3622043"/>
              <a:ext cx="689977" cy="686297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19525" y="2318079"/>
              <a:ext cx="686297" cy="686297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0506" y="1189502"/>
              <a:ext cx="690027" cy="686297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7693" y="2318079"/>
              <a:ext cx="680821" cy="686297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1566" y="4430825"/>
              <a:ext cx="689957" cy="686297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6655" y="4430825"/>
              <a:ext cx="689977" cy="686297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67018" y="3622043"/>
              <a:ext cx="686297" cy="686297"/>
            </a:xfrm>
            <a:prstGeom prst="rect">
              <a:avLst/>
            </a:prstGeom>
          </p:spPr>
        </p:pic>
        <p:sp>
          <p:nvSpPr>
            <p:cNvPr id="112" name="Cloud 111"/>
            <p:cNvSpPr/>
            <p:nvPr/>
          </p:nvSpPr>
          <p:spPr>
            <a:xfrm>
              <a:off x="3436087" y="2401816"/>
              <a:ext cx="2123218" cy="1052321"/>
            </a:xfrm>
            <a:prstGeom prst="clou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 smtClean="0"/>
            </a:p>
          </p:txBody>
        </p:sp>
        <p:sp>
          <p:nvSpPr>
            <p:cNvPr id="113" name="Right Arrow 112"/>
            <p:cNvSpPr/>
            <p:nvPr/>
          </p:nvSpPr>
          <p:spPr>
            <a:xfrm rot="540448">
              <a:off x="2680644" y="2639448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ight Arrow 113"/>
            <p:cNvSpPr/>
            <p:nvPr/>
          </p:nvSpPr>
          <p:spPr>
            <a:xfrm rot="2922901">
              <a:off x="3278522" y="2027310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ight Arrow 114"/>
            <p:cNvSpPr/>
            <p:nvPr/>
          </p:nvSpPr>
          <p:spPr>
            <a:xfrm rot="5747062">
              <a:off x="4333097" y="1846768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ight Arrow 115"/>
            <p:cNvSpPr/>
            <p:nvPr/>
          </p:nvSpPr>
          <p:spPr>
            <a:xfrm rot="7507117">
              <a:off x="5422121" y="2038548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ight Arrow 116"/>
            <p:cNvSpPr/>
            <p:nvPr/>
          </p:nvSpPr>
          <p:spPr>
            <a:xfrm rot="10471035">
              <a:off x="5666637" y="2736058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ight Arrow 117"/>
            <p:cNvSpPr/>
            <p:nvPr/>
          </p:nvSpPr>
          <p:spPr>
            <a:xfrm rot="12523350">
              <a:off x="5490647" y="3452174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ight Arrow 118"/>
            <p:cNvSpPr/>
            <p:nvPr/>
          </p:nvSpPr>
          <p:spPr>
            <a:xfrm rot="14495174">
              <a:off x="4884190" y="3856566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ight Arrow 119"/>
            <p:cNvSpPr/>
            <p:nvPr/>
          </p:nvSpPr>
          <p:spPr>
            <a:xfrm rot="17297013">
              <a:off x="3711451" y="3922261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ight Arrow 120"/>
            <p:cNvSpPr/>
            <p:nvPr/>
          </p:nvSpPr>
          <p:spPr>
            <a:xfrm rot="19299042">
              <a:off x="2833928" y="3466815"/>
              <a:ext cx="608434" cy="212959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4692" y="2154394"/>
              <a:ext cx="908331" cy="908331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42739" y1="70779" x2="42739" y2="707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5274">
            <a:off x="2391424" y="1562444"/>
            <a:ext cx="957774" cy="42819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16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669" y="1196378"/>
            <a:ext cx="688132" cy="686297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9074" y="853230"/>
            <a:ext cx="688142" cy="6862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6873" y="3628919"/>
            <a:ext cx="689977" cy="6862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671" y="2324955"/>
            <a:ext cx="686297" cy="6862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3652" y="1196378"/>
            <a:ext cx="690027" cy="6862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0839" y="2324955"/>
            <a:ext cx="680821" cy="6862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712" y="4437701"/>
            <a:ext cx="689957" cy="68629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801" y="4437701"/>
            <a:ext cx="689977" cy="68629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164" y="3628919"/>
            <a:ext cx="686297" cy="686297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457200" y="0"/>
            <a:ext cx="8229600" cy="731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Adversarial Model</a:t>
            </a:r>
            <a:endParaRPr lang="en-US" sz="3200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352" y="1244698"/>
            <a:ext cx="567197" cy="567197"/>
          </a:xfrm>
          <a:prstGeom prst="rect">
            <a:avLst/>
          </a:prstGeom>
        </p:spPr>
      </p:pic>
      <p:cxnSp>
        <p:nvCxnSpPr>
          <p:cNvPr id="42" name="Straight Connector 41"/>
          <p:cNvCxnSpPr/>
          <p:nvPr/>
        </p:nvCxnSpPr>
        <p:spPr>
          <a:xfrm>
            <a:off x="5383145" y="1539529"/>
            <a:ext cx="1415516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383145" y="1539529"/>
            <a:ext cx="1699526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383145" y="1539529"/>
            <a:ext cx="1547015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83145" y="1539529"/>
            <a:ext cx="78652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4454777" y="1539529"/>
            <a:ext cx="92836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6839" y="1539529"/>
            <a:ext cx="1726306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421656" y="1539529"/>
            <a:ext cx="1961489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4109788" y="1539529"/>
            <a:ext cx="127335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 flipV="1">
            <a:off x="4109788" y="1539529"/>
            <a:ext cx="2688874" cy="343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4109788" y="1539529"/>
            <a:ext cx="2972883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4109788" y="1539529"/>
            <a:ext cx="2820373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4109788" y="1539529"/>
            <a:ext cx="2059886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4109788" y="1539529"/>
            <a:ext cx="344989" cy="289817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656839" y="1539529"/>
            <a:ext cx="452948" cy="24325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421656" y="1539529"/>
            <a:ext cx="688132" cy="1128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3421656" y="1882677"/>
            <a:ext cx="3377006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421656" y="2668106"/>
            <a:ext cx="3661015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3421656" y="2668106"/>
            <a:ext cx="3508505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421656" y="2668106"/>
            <a:ext cx="2748018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3421656" y="2668106"/>
            <a:ext cx="1033121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421656" y="2668106"/>
            <a:ext cx="235183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 flipV="1">
            <a:off x="3656839" y="3972071"/>
            <a:ext cx="797937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 flipV="1">
            <a:off x="3656839" y="3972071"/>
            <a:ext cx="2512835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656839" y="3972071"/>
            <a:ext cx="3273321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656839" y="2668106"/>
            <a:ext cx="3425832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3656839" y="1882677"/>
            <a:ext cx="3141822" cy="208939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4454777" y="4437704"/>
            <a:ext cx="1714898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4454777" y="3972071"/>
            <a:ext cx="2475384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4454777" y="2668106"/>
            <a:ext cx="2627894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4454777" y="1882677"/>
            <a:ext cx="2343885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6169674" y="1882677"/>
            <a:ext cx="628988" cy="25550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6169674" y="3972071"/>
            <a:ext cx="760486" cy="465633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6169674" y="2668106"/>
            <a:ext cx="912997" cy="176959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6930161" y="2668106"/>
            <a:ext cx="152510" cy="130396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6798662" y="1882677"/>
            <a:ext cx="284009" cy="78542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-294684" y="1916082"/>
            <a:ext cx="4062984" cy="566162"/>
            <a:chOff x="-376738" y="2341534"/>
            <a:chExt cx="4062984" cy="566162"/>
          </a:xfrm>
        </p:grpSpPr>
        <p:sp>
          <p:nvSpPr>
            <p:cNvPr id="3" name="Rounded Rectangle 2"/>
            <p:cNvSpPr/>
            <p:nvPr/>
          </p:nvSpPr>
          <p:spPr>
            <a:xfrm>
              <a:off x="19153" y="2341534"/>
              <a:ext cx="3667093" cy="56616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0" rtlCol="0" anchor="ctr"/>
            <a:lstStyle/>
            <a:p>
              <a:pPr lvl="1"/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-376738" y="2407949"/>
              <a:ext cx="40629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2000" dirty="0" smtClean="0">
                  <a:solidFill>
                    <a:schemeClr val="bg1"/>
                  </a:solidFill>
                </a:rPr>
                <a:t>Malicious</a:t>
              </a:r>
              <a:r>
                <a:rPr lang="en-US" sz="2000" dirty="0">
                  <a:solidFill>
                    <a:schemeClr val="bg1"/>
                  </a:solidFill>
                </a:rPr>
                <a:t>: can behave </a:t>
              </a:r>
              <a:r>
                <a:rPr lang="en-US" sz="2000" dirty="0" smtClean="0">
                  <a:solidFill>
                    <a:schemeClr val="bg1"/>
                  </a:solidFill>
                </a:rPr>
                <a:t>arbitrarily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13272" y="517650"/>
            <a:ext cx="3754675" cy="1114134"/>
            <a:chOff x="341504" y="736000"/>
            <a:chExt cx="3754675" cy="1114134"/>
          </a:xfrm>
        </p:grpSpPr>
        <p:sp>
          <p:nvSpPr>
            <p:cNvPr id="5" name="Rounded Rectangle 4"/>
            <p:cNvSpPr/>
            <p:nvPr/>
          </p:nvSpPr>
          <p:spPr>
            <a:xfrm>
              <a:off x="341504" y="736000"/>
              <a:ext cx="3752083" cy="111413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9328" y="819640"/>
              <a:ext cx="367685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sz="1900" dirty="0">
                  <a:solidFill>
                    <a:schemeClr val="bg1"/>
                  </a:solidFill>
                </a:rPr>
                <a:t>Semi-honest: runs the protocol honestly, but tries to learn sensitive information from the </a:t>
              </a:r>
              <a:r>
                <a:rPr lang="en-US" sz="1900" dirty="0" smtClean="0">
                  <a:solidFill>
                    <a:schemeClr val="bg1"/>
                  </a:solidFill>
                </a:rPr>
                <a:t>execution</a:t>
              </a:r>
              <a:endParaRPr lang="en-US" sz="19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DEA49-17AD-5840-9BBC-4C71C6C0FE9D}" type="slidenum">
              <a:rPr lang="en-US" smtClean="0"/>
              <a:t>9</a:t>
            </a:fld>
            <a:endParaRPr lang="en-US"/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7879" y="2592993"/>
            <a:ext cx="567197" cy="567197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2" cstate="hq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400" b="93200" l="22800" r="76400">
                        <a14:foregroundMark x1="52400" y1="18700" x2="52400" y2="18700"/>
                        <a14:foregroundMark x1="50000" y1="30200" x2="50000" y2="30200"/>
                        <a14:foregroundMark x1="42100" y1="42400" x2="42100" y2="42400"/>
                        <a14:foregroundMark x1="61400" y1="44000" x2="61400" y2="44000"/>
                        <a14:foregroundMark x1="54700" y1="52600" x2="54700" y2="5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8756" y="4031617"/>
            <a:ext cx="567197" cy="56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3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1966</Words>
  <Application>Microsoft Macintosh PowerPoint</Application>
  <PresentationFormat>On-screen Show (16:9)</PresentationFormat>
  <Paragraphs>596</Paragraphs>
  <Slides>59</Slides>
  <Notes>46</Notes>
  <HiddenSlides>2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arial</vt:lpstr>
      <vt:lpstr>arial</vt:lpstr>
      <vt:lpstr>Calibri</vt:lpstr>
      <vt:lpstr>Georgia</vt:lpstr>
      <vt:lpstr>Mangal</vt:lpstr>
      <vt:lpstr>Palatino Linotype</vt:lpstr>
      <vt:lpstr>Times New Roman</vt:lpstr>
      <vt:lpstr>宋体</vt:lpstr>
      <vt:lpstr>Office Theme</vt:lpstr>
      <vt:lpstr>Pushing Secure Multi-Party Computation to Reality</vt:lpstr>
      <vt:lpstr>Status Quo</vt:lpstr>
      <vt:lpstr>Does it work?</vt:lpstr>
      <vt:lpstr>Another Status Quo</vt:lpstr>
      <vt:lpstr>Does it work?</vt:lpstr>
      <vt:lpstr>A Dream Functionality</vt:lpstr>
      <vt:lpstr>PowerPoint Presentation</vt:lpstr>
      <vt:lpstr>Secure Multi-party Computation (MPC)</vt:lpstr>
      <vt:lpstr>PowerPoint Presentation</vt:lpstr>
      <vt:lpstr>Improve Privacy using MPC</vt:lpstr>
      <vt:lpstr>Improve Security using MPC</vt:lpstr>
      <vt:lpstr>PowerPoint Presentation</vt:lpstr>
      <vt:lpstr>Gate-by-gate Paradigm for MPC</vt:lpstr>
      <vt:lpstr>PowerPoint Presentation</vt:lpstr>
      <vt:lpstr>Garbled Circuits (one gate)</vt:lpstr>
      <vt:lpstr>Garbled Circuits (one gate)</vt:lpstr>
      <vt:lpstr>Garbled Circuits (one gate)</vt:lpstr>
      <vt:lpstr>Garble beyond a Gate</vt:lpstr>
      <vt:lpstr>Secret Sharing (one gate)</vt:lpstr>
      <vt:lpstr>PowerPoint Presentation</vt:lpstr>
      <vt:lpstr>PowerPoint Presentation</vt:lpstr>
      <vt:lpstr>What Happens if Alice is Malicious?</vt:lpstr>
      <vt:lpstr>Preventing This Attack</vt:lpstr>
      <vt:lpstr>Ensuring Correctness</vt:lpstr>
      <vt:lpstr>PowerPoint Presentation</vt:lpstr>
      <vt:lpstr>Performance Comparison</vt:lpstr>
      <vt:lpstr>Much Larger Circuits</vt:lpstr>
      <vt:lpstr>PowerPoint Presentation</vt:lpstr>
      <vt:lpstr>Scalability</vt:lpstr>
      <vt:lpstr>Scalability</vt:lpstr>
      <vt:lpstr>Scalability</vt:lpstr>
      <vt:lpstr>Scalability</vt:lpstr>
      <vt:lpstr>Scalability</vt:lpstr>
      <vt:lpstr>Our work  -- malicious security</vt:lpstr>
      <vt:lpstr>PowerPoint Presentation</vt:lpstr>
      <vt:lpstr>PowerPoint Presentation</vt:lpstr>
      <vt:lpstr>Mismatch</vt:lpstr>
      <vt:lpstr>MPC in the RAM model</vt:lpstr>
      <vt:lpstr>Oblivious RAM [GO96]</vt:lpstr>
      <vt:lpstr>PowerPoint Presentation</vt:lpstr>
      <vt:lpstr>PowerPoint Presentation</vt:lpstr>
      <vt:lpstr>PowerPoint Presentation</vt:lpstr>
      <vt:lpstr>Executing Binary Programs over MPC</vt:lpstr>
      <vt:lpstr>PowerPoint Presentation</vt:lpstr>
      <vt:lpstr>PowerPoint Presentation</vt:lpstr>
      <vt:lpstr>EMP-toolkit</vt:lpstr>
      <vt:lpstr>Protocols in </vt:lpstr>
      <vt:lpstr>Privacy-Preserving Similar Patient Query</vt:lpstr>
      <vt:lpstr>How Mature is MPC?</vt:lpstr>
      <vt:lpstr>(Simplified) Timeline for Public Key Cryptography</vt:lpstr>
      <vt:lpstr>(Simplified) Timeline for Multi-Party Computation</vt:lpstr>
      <vt:lpstr>PowerPoint Presentation</vt:lpstr>
      <vt:lpstr>(Simplified) Timeline for Multi-Party Computation</vt:lpstr>
      <vt:lpstr>PowerPoint Presentation</vt:lpstr>
      <vt:lpstr>Differential Privacy</vt:lpstr>
      <vt:lpstr>More Future Work</vt:lpstr>
      <vt:lpstr>Thank you!</vt:lpstr>
      <vt:lpstr>PowerPoint Presentation</vt:lpstr>
      <vt:lpstr>Privacy-Preserving Recommender</vt:lpstr>
    </vt:vector>
  </TitlesOfParts>
  <Company>UMD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Authenticated Garbling for Efficient Maliciously Secure Two-Party Computation Global-Scale Secure Multi-Party Computation</dc:title>
  <dc:creator>Xiao Wang</dc:creator>
  <cp:lastModifiedBy>Microsoft Office User</cp:lastModifiedBy>
  <cp:revision>1368</cp:revision>
  <dcterms:created xsi:type="dcterms:W3CDTF">2017-10-05T04:34:16Z</dcterms:created>
  <dcterms:modified xsi:type="dcterms:W3CDTF">2018-05-29T12:11:44Z</dcterms:modified>
</cp:coreProperties>
</file>